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7" r:id="rId2"/>
    <p:sldId id="282" r:id="rId3"/>
    <p:sldId id="283" r:id="rId4"/>
    <p:sldId id="281" r:id="rId5"/>
    <p:sldId id="269" r:id="rId6"/>
    <p:sldId id="278" r:id="rId7"/>
    <p:sldId id="277" r:id="rId8"/>
    <p:sldId id="276" r:id="rId9"/>
    <p:sldId id="271" r:id="rId10"/>
    <p:sldId id="284" r:id="rId11"/>
    <p:sldId id="280" r:id="rId12"/>
  </p:sldIdLst>
  <p:sldSz cx="10688638" cy="7562850"/>
  <p:notesSz cx="6797675" cy="9928225"/>
  <p:defaultTextStyle>
    <a:defPPr>
      <a:defRPr lang="ru-RU"/>
    </a:defPPr>
    <a:lvl1pPr marL="0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09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615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923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231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537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846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154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462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28C"/>
    <a:srgbClr val="FFFFFF"/>
    <a:srgbClr val="FF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5" autoAdjust="0"/>
    <p:restoredTop sz="96433" autoAdjust="0"/>
  </p:normalViewPr>
  <p:slideViewPr>
    <p:cSldViewPr snapToGrid="0" snapToObjects="1">
      <p:cViewPr varScale="1">
        <p:scale>
          <a:sx n="79" d="100"/>
          <a:sy n="79" d="100"/>
        </p:scale>
        <p:origin x="1422" y="90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57BF1-D7C7-4186-BD92-29B84EA699CF}" type="datetimeFigureOut">
              <a:rPr lang="ru-RU" smtClean="0"/>
              <a:t>19.07.2017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52F64-30AA-4F63-ACB0-4299ED779A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22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1648" y="2349388"/>
            <a:ext cx="9085342" cy="1621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298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188-81AC-2F47-A3A4-3C4B36BF86F0}" type="datetimeFigureOut">
              <a:rPr lang="ru-RU" smtClean="0"/>
              <a:t>19.07.2017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E32A-66BC-0B4C-9649-E021C27905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07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188-81AC-2F47-A3A4-3C4B36BF86F0}" type="datetimeFigureOut">
              <a:rPr lang="ru-RU" smtClean="0"/>
              <a:t>19.07.2017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E32A-66BC-0B4C-9649-E021C27905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89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434" y="302865"/>
            <a:ext cx="7036687" cy="64529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188-81AC-2F47-A3A4-3C4B36BF86F0}" type="datetimeFigureOut">
              <a:rPr lang="ru-RU" smtClean="0"/>
              <a:t>19.07.2017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E32A-66BC-0B4C-9649-E021C27905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64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188-81AC-2F47-A3A4-3C4B36BF86F0}" type="datetimeFigureOut">
              <a:rPr lang="ru-RU" smtClean="0"/>
              <a:t>19.07.2017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E32A-66BC-0B4C-9649-E021C27905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11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9" y="3205461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5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1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188-81AC-2F47-A3A4-3C4B36BF86F0}" type="datetimeFigureOut">
              <a:rPr lang="ru-RU" smtClean="0"/>
              <a:t>19.07.2017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E32A-66BC-0B4C-9649-E021C27905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65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432" y="1764668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1764668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188-81AC-2F47-A3A4-3C4B36BF86F0}" type="datetimeFigureOut">
              <a:rPr lang="ru-RU" smtClean="0"/>
              <a:t>19.07.2017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E32A-66BC-0B4C-9649-E021C27905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14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692891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09" indent="0">
              <a:buNone/>
              <a:defRPr sz="2300" b="1"/>
            </a:lvl2pPr>
            <a:lvl3pPr marL="1042615" indent="0">
              <a:buNone/>
              <a:defRPr sz="2100" b="1"/>
            </a:lvl3pPr>
            <a:lvl4pPr marL="1563923" indent="0">
              <a:buNone/>
              <a:defRPr sz="1800" b="1"/>
            </a:lvl4pPr>
            <a:lvl5pPr marL="2085231" indent="0">
              <a:buNone/>
              <a:defRPr sz="1800" b="1"/>
            </a:lvl5pPr>
            <a:lvl6pPr marL="2606537" indent="0">
              <a:buNone/>
              <a:defRPr sz="1800" b="1"/>
            </a:lvl6pPr>
            <a:lvl7pPr marL="3127846" indent="0">
              <a:buNone/>
              <a:defRPr sz="1800" b="1"/>
            </a:lvl7pPr>
            <a:lvl8pPr marL="3649154" indent="0">
              <a:buNone/>
              <a:defRPr sz="1800" b="1"/>
            </a:lvl8pPr>
            <a:lvl9pPr marL="417046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398406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692891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09" indent="0">
              <a:buNone/>
              <a:defRPr sz="2300" b="1"/>
            </a:lvl2pPr>
            <a:lvl3pPr marL="1042615" indent="0">
              <a:buNone/>
              <a:defRPr sz="2100" b="1"/>
            </a:lvl3pPr>
            <a:lvl4pPr marL="1563923" indent="0">
              <a:buNone/>
              <a:defRPr sz="1800" b="1"/>
            </a:lvl4pPr>
            <a:lvl5pPr marL="2085231" indent="0">
              <a:buNone/>
              <a:defRPr sz="1800" b="1"/>
            </a:lvl5pPr>
            <a:lvl6pPr marL="2606537" indent="0">
              <a:buNone/>
              <a:defRPr sz="1800" b="1"/>
            </a:lvl6pPr>
            <a:lvl7pPr marL="3127846" indent="0">
              <a:buNone/>
              <a:defRPr sz="1800" b="1"/>
            </a:lvl7pPr>
            <a:lvl8pPr marL="3649154" indent="0">
              <a:buNone/>
              <a:defRPr sz="1800" b="1"/>
            </a:lvl8pPr>
            <a:lvl9pPr marL="417046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398406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188-81AC-2F47-A3A4-3C4B36BF86F0}" type="datetimeFigureOut">
              <a:rPr lang="ru-RU" smtClean="0"/>
              <a:t>19.07.2017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E32A-66BC-0B4C-9649-E021C27905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22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188-81AC-2F47-A3A4-3C4B36BF86F0}" type="datetimeFigureOut">
              <a:rPr lang="ru-RU" smtClean="0"/>
              <a:t>19.07.2017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E32A-66BC-0B4C-9649-E021C27905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13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188-81AC-2F47-A3A4-3C4B36BF86F0}" type="datetimeFigureOut">
              <a:rPr lang="ru-RU" smtClean="0"/>
              <a:t>19.07.2017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E32A-66BC-0B4C-9649-E021C27905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4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5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0" y="301116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35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09" indent="0">
              <a:buNone/>
              <a:defRPr sz="1400"/>
            </a:lvl2pPr>
            <a:lvl3pPr marL="1042615" indent="0">
              <a:buNone/>
              <a:defRPr sz="1100"/>
            </a:lvl3pPr>
            <a:lvl4pPr marL="1563923" indent="0">
              <a:buNone/>
              <a:defRPr sz="1000"/>
            </a:lvl4pPr>
            <a:lvl5pPr marL="2085231" indent="0">
              <a:buNone/>
              <a:defRPr sz="1000"/>
            </a:lvl5pPr>
            <a:lvl6pPr marL="2606537" indent="0">
              <a:buNone/>
              <a:defRPr sz="1000"/>
            </a:lvl6pPr>
            <a:lvl7pPr marL="3127846" indent="0">
              <a:buNone/>
              <a:defRPr sz="1000"/>
            </a:lvl7pPr>
            <a:lvl8pPr marL="3649154" indent="0">
              <a:buNone/>
              <a:defRPr sz="1000"/>
            </a:lvl8pPr>
            <a:lvl9pPr marL="417046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188-81AC-2F47-A3A4-3C4B36BF86F0}" type="datetimeFigureOut">
              <a:rPr lang="ru-RU" smtClean="0"/>
              <a:t>19.07.2017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E32A-66BC-0B4C-9649-E021C27905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64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309" indent="0">
              <a:buNone/>
              <a:defRPr sz="3200"/>
            </a:lvl2pPr>
            <a:lvl3pPr marL="1042615" indent="0">
              <a:buNone/>
              <a:defRPr sz="2700"/>
            </a:lvl3pPr>
            <a:lvl4pPr marL="1563923" indent="0">
              <a:buNone/>
              <a:defRPr sz="2300"/>
            </a:lvl4pPr>
            <a:lvl5pPr marL="2085231" indent="0">
              <a:buNone/>
              <a:defRPr sz="2300"/>
            </a:lvl5pPr>
            <a:lvl6pPr marL="2606537" indent="0">
              <a:buNone/>
              <a:defRPr sz="2300"/>
            </a:lvl6pPr>
            <a:lvl7pPr marL="3127846" indent="0">
              <a:buNone/>
              <a:defRPr sz="2300"/>
            </a:lvl7pPr>
            <a:lvl8pPr marL="3649154" indent="0">
              <a:buNone/>
              <a:defRPr sz="2300"/>
            </a:lvl8pPr>
            <a:lvl9pPr marL="4170462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09" indent="0">
              <a:buNone/>
              <a:defRPr sz="1400"/>
            </a:lvl2pPr>
            <a:lvl3pPr marL="1042615" indent="0">
              <a:buNone/>
              <a:defRPr sz="1100"/>
            </a:lvl3pPr>
            <a:lvl4pPr marL="1563923" indent="0">
              <a:buNone/>
              <a:defRPr sz="1000"/>
            </a:lvl4pPr>
            <a:lvl5pPr marL="2085231" indent="0">
              <a:buNone/>
              <a:defRPr sz="1000"/>
            </a:lvl5pPr>
            <a:lvl6pPr marL="2606537" indent="0">
              <a:buNone/>
              <a:defRPr sz="1000"/>
            </a:lvl6pPr>
            <a:lvl7pPr marL="3127846" indent="0">
              <a:buNone/>
              <a:defRPr sz="1000"/>
            </a:lvl7pPr>
            <a:lvl8pPr marL="3649154" indent="0">
              <a:buNone/>
              <a:defRPr sz="1000"/>
            </a:lvl8pPr>
            <a:lvl9pPr marL="417046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188-81AC-2F47-A3A4-3C4B36BF86F0}" type="datetimeFigureOut">
              <a:rPr lang="ru-RU" smtClean="0"/>
              <a:t>19.07.2017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E32A-66BC-0B4C-9649-E021C27905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47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302867"/>
            <a:ext cx="9619774" cy="1260475"/>
          </a:xfrm>
          <a:prstGeom prst="rect">
            <a:avLst/>
          </a:prstGeom>
        </p:spPr>
        <p:txBody>
          <a:bodyPr vert="horz" lIns="104261" tIns="52131" rIns="104261" bIns="5213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764668"/>
            <a:ext cx="9619774" cy="4991131"/>
          </a:xfrm>
          <a:prstGeom prst="rect">
            <a:avLst/>
          </a:prstGeom>
        </p:spPr>
        <p:txBody>
          <a:bodyPr vert="horz" lIns="104261" tIns="52131" rIns="104261" bIns="521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F188-81AC-2F47-A3A4-3C4B36BF86F0}" type="datetimeFigureOut">
              <a:rPr lang="ru-RU" smtClean="0"/>
              <a:t>19.07.2017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1954" y="7009643"/>
            <a:ext cx="3384735" cy="402652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3E32A-66BC-0B4C-9649-E021C27905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13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30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79" indent="-390979" algn="l" defTabSz="52130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26" indent="-325818" algn="l" defTabSz="521309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70" indent="-260653" algn="l" defTabSz="52130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576" indent="-260653" algn="l" defTabSz="521309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885" indent="-260653" algn="l" defTabSz="521309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192" indent="-260653" algn="l" defTabSz="5213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500" indent="-260653" algn="l" defTabSz="5213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807" indent="-260653" algn="l" defTabSz="5213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115" indent="-260653" algn="l" defTabSz="5213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09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15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23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31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537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846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154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462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2"/>
            <a:ext cx="10687050" cy="7572375"/>
          </a:xfrm>
          <a:prstGeom prst="rect">
            <a:avLst/>
          </a:prstGeom>
        </p:spPr>
      </p:pic>
      <p:pic>
        <p:nvPicPr>
          <p:cNvPr id="7" name="Изображение 6" descr="pattern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9"/>
            <a:ext cx="10688638" cy="7556392"/>
          </a:xfrm>
          <a:prstGeom prst="rect">
            <a:avLst/>
          </a:prstGeom>
        </p:spPr>
      </p:pic>
      <p:pic>
        <p:nvPicPr>
          <p:cNvPr id="8" name="Изображение 7" descr="logo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690" y="2009925"/>
            <a:ext cx="1862328" cy="1606296"/>
          </a:xfrm>
          <a:prstGeom prst="rect">
            <a:avLst/>
          </a:prstGeom>
        </p:spPr>
      </p:pic>
      <p:sp>
        <p:nvSpPr>
          <p:cNvPr id="10" name="object 603"/>
          <p:cNvSpPr txBox="1"/>
          <p:nvPr/>
        </p:nvSpPr>
        <p:spPr>
          <a:xfrm>
            <a:off x="8525970" y="7157571"/>
            <a:ext cx="141940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800" dirty="0" smtClean="0">
                <a:solidFill>
                  <a:schemeClr val="bg1"/>
                </a:solidFill>
                <a:latin typeface="Fedra Sans Pro Book"/>
                <a:cs typeface="Fedra Sans Pro Book"/>
              </a:rPr>
              <a:t>201</a:t>
            </a:r>
            <a:r>
              <a:rPr lang="en-US" sz="1800" dirty="0" smtClean="0">
                <a:solidFill>
                  <a:schemeClr val="bg1"/>
                </a:solidFill>
                <a:latin typeface="Fedra Sans Pro Book"/>
                <a:cs typeface="Fedra Sans Pro Book"/>
              </a:rPr>
              <a:t>7</a:t>
            </a:r>
            <a:endParaRPr lang="ru-RU" sz="2500" dirty="0">
              <a:solidFill>
                <a:schemeClr val="bg1"/>
              </a:solidFill>
              <a:latin typeface="Fedra Sans Pro Book"/>
              <a:cs typeface="Fedra Sans Pro Book"/>
            </a:endParaRPr>
          </a:p>
        </p:txBody>
      </p:sp>
      <p:sp>
        <p:nvSpPr>
          <p:cNvPr id="12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977590" y="6334036"/>
            <a:ext cx="3227327" cy="110053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FFFFFF"/>
                </a:solidFill>
                <a:latin typeface="Fedra Sans Pro Book"/>
                <a:cs typeface="Fedra Sans Pro Book"/>
              </a:rPr>
              <a:t>ФИЛИАЛ АО «ОСОБЫЕ ЭКОНОМИЧЕСКИЕ ЗОНЫ» В САНКТ-ПЕТЕРБУРГЕ</a:t>
            </a:r>
          </a:p>
        </p:txBody>
      </p:sp>
      <p:pic>
        <p:nvPicPr>
          <p:cNvPr id="13" name="Изображение 12" descr="logo-0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354" y="546077"/>
            <a:ext cx="1657000" cy="1223433"/>
          </a:xfrm>
          <a:prstGeom prst="rect">
            <a:avLst/>
          </a:prstGeom>
        </p:spPr>
      </p:pic>
      <p:sp>
        <p:nvSpPr>
          <p:cNvPr id="11" name="Подзаголовок 5"/>
          <p:cNvSpPr txBox="1">
            <a:spLocks/>
          </p:cNvSpPr>
          <p:nvPr/>
        </p:nvSpPr>
        <p:spPr>
          <a:xfrm>
            <a:off x="464694" y="2592172"/>
            <a:ext cx="2108159" cy="399380"/>
          </a:xfrm>
          <a:prstGeom prst="rect">
            <a:avLst/>
          </a:prstGeom>
        </p:spPr>
        <p:txBody>
          <a:bodyPr vert="horz" lIns="104261" tIns="52131" rIns="104261" bIns="52131" rtlCol="0">
            <a:normAutofit lnSpcReduction="10000"/>
          </a:bodyPr>
          <a:lstStyle>
            <a:lvl1pPr marL="0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309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615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3923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231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6537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7846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49154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0462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ru-RU" sz="1800" dirty="0" smtClean="0">
              <a:solidFill>
                <a:srgbClr val="FFFFFF"/>
              </a:solidFill>
              <a:latin typeface="Fedra Sans Pro Book"/>
              <a:cs typeface="Fedra Sans Pro Book"/>
            </a:endParaRPr>
          </a:p>
        </p:txBody>
      </p:sp>
      <p:sp>
        <p:nvSpPr>
          <p:cNvPr id="15" name="Подзаголовок 5"/>
          <p:cNvSpPr txBox="1">
            <a:spLocks/>
          </p:cNvSpPr>
          <p:nvPr/>
        </p:nvSpPr>
        <p:spPr>
          <a:xfrm>
            <a:off x="470150" y="2966728"/>
            <a:ext cx="2029233" cy="602140"/>
          </a:xfrm>
          <a:prstGeom prst="rect">
            <a:avLst/>
          </a:prstGeom>
        </p:spPr>
        <p:txBody>
          <a:bodyPr vert="horz" lIns="104261" tIns="52131" rIns="104261" bIns="52131" rtlCol="0">
            <a:normAutofit/>
          </a:bodyPr>
          <a:lstStyle>
            <a:lvl1pPr marL="0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309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615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3923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231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6537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7846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49154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0462" indent="0" algn="ctr" defTabSz="521309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endParaRPr lang="ru-RU" sz="1200" dirty="0" smtClean="0">
              <a:solidFill>
                <a:srgbClr val="FFFFFF"/>
              </a:solidFill>
              <a:latin typeface="Fedra Sans Pro Book"/>
              <a:cs typeface="Fedra Sans Pro Book"/>
            </a:endParaRPr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569654" y="217803"/>
            <a:ext cx="3803366" cy="15517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6" marR="5080" algn="l">
              <a:lnSpc>
                <a:spcPts val="3000"/>
              </a:lnSpc>
            </a:pPr>
            <a:r>
              <a:rPr lang="ru-RU" sz="3000" dirty="0" smtClean="0">
                <a:solidFill>
                  <a:schemeClr val="bg1"/>
                </a:solidFill>
                <a:latin typeface="Fedra Sans Pro Bold" panose="020B0804040000020004" pitchFamily="34" charset="0"/>
              </a:rPr>
              <a:t>Особые  экономические зоны Российской</a:t>
            </a:r>
          </a:p>
          <a:p>
            <a:pPr marL="12696" marR="5080" algn="l">
              <a:lnSpc>
                <a:spcPts val="3000"/>
              </a:lnSpc>
            </a:pPr>
            <a:r>
              <a:rPr lang="ru-RU" sz="3000" dirty="0" smtClean="0">
                <a:solidFill>
                  <a:schemeClr val="bg1"/>
                </a:solidFill>
                <a:latin typeface="Fedra Sans Pro Bold" panose="020B0804040000020004" pitchFamily="34" charset="0"/>
              </a:rPr>
              <a:t>Федерации</a:t>
            </a:r>
            <a:endParaRPr lang="ru-RU" sz="3000" dirty="0">
              <a:solidFill>
                <a:schemeClr val="bg1"/>
              </a:solidFill>
              <a:latin typeface="Fedra Sans Pro Bold" panose="020B0804040000020004" pitchFamily="34" charset="0"/>
            </a:endParaRPr>
          </a:p>
        </p:txBody>
      </p:sp>
      <p:sp>
        <p:nvSpPr>
          <p:cNvPr id="16" name="object 603"/>
          <p:cNvSpPr txBox="1"/>
          <p:nvPr/>
        </p:nvSpPr>
        <p:spPr>
          <a:xfrm>
            <a:off x="569654" y="1889871"/>
            <a:ext cx="141940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2500" dirty="0" smtClean="0">
                <a:solidFill>
                  <a:schemeClr val="bg1"/>
                </a:solidFill>
                <a:latin typeface="Fedra Sans Pro Book"/>
                <a:cs typeface="Fedra Sans Pro Book"/>
              </a:rPr>
              <a:t>201</a:t>
            </a:r>
            <a:r>
              <a:rPr lang="en-US" sz="2500" dirty="0" smtClean="0">
                <a:solidFill>
                  <a:schemeClr val="bg1"/>
                </a:solidFill>
                <a:latin typeface="Fedra Sans Pro Book"/>
                <a:cs typeface="Fedra Sans Pro Book"/>
              </a:rPr>
              <a:t>7</a:t>
            </a:r>
            <a:endParaRPr lang="ru-RU" sz="2500" dirty="0">
              <a:solidFill>
                <a:schemeClr val="bg1"/>
              </a:solidFill>
              <a:latin typeface="Fedra Sans Pro Book"/>
              <a:cs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53413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head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0688638" cy="1499091"/>
          </a:xfrm>
          <a:prstGeom prst="rect">
            <a:avLst/>
          </a:prstGeom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05965" y="466690"/>
            <a:ext cx="988146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Fedra Sans Pro Bold" panose="020B0804040000020004" pitchFamily="34" charset="0"/>
              </a:rPr>
              <a:t>Предоставление статуса резидента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400421" y="206743"/>
            <a:ext cx="95993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Fedra Sans Pro Book" panose="020B0504040000020004" pitchFamily="34" charset="0"/>
                <a:cs typeface="Cambria"/>
              </a:rPr>
              <a:t>Работа ОЭЗ</a:t>
            </a:r>
            <a:endParaRPr sz="10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398660" y="2462403"/>
            <a:ext cx="2283360" cy="36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Подача заявки и </a:t>
            </a:r>
            <a:r>
              <a:rPr sz="1300" b="1" dirty="0" err="1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пакета</a:t>
            </a:r>
            <a:r>
              <a:rPr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  </a:t>
            </a:r>
            <a:r>
              <a:rPr sz="1300" b="1" dirty="0" err="1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документов</a:t>
            </a:r>
            <a:endParaRPr sz="13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7950593" y="4911738"/>
            <a:ext cx="7810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40" dirty="0">
                <a:solidFill>
                  <a:srgbClr val="045CA9"/>
                </a:solidFill>
                <a:latin typeface="Calibri"/>
                <a:cs typeface="Calibri"/>
              </a:rPr>
              <a:t>10 </a:t>
            </a:r>
            <a:r>
              <a:rPr sz="900" i="1" spc="10" dirty="0">
                <a:solidFill>
                  <a:srgbClr val="045CA9"/>
                </a:solidFill>
                <a:latin typeface="Calibri"/>
                <a:cs typeface="Calibri"/>
              </a:rPr>
              <a:t>рабочих</a:t>
            </a:r>
            <a:r>
              <a:rPr sz="900" i="1" spc="-65" dirty="0">
                <a:solidFill>
                  <a:srgbClr val="045CA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045CA9"/>
                </a:solidFill>
                <a:latin typeface="Calibri"/>
                <a:cs typeface="Calibri"/>
              </a:rPr>
              <a:t>дней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7193318" y="3809695"/>
            <a:ext cx="60579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dirty="0" err="1">
                <a:solidFill>
                  <a:srgbClr val="066AB4"/>
                </a:solidFill>
                <a:latin typeface="Fedra Sans Pro Book" panose="020B0504040000020004" pitchFamily="34" charset="0"/>
                <a:cs typeface="Calibri"/>
              </a:rPr>
              <a:t>день</a:t>
            </a:r>
            <a:r>
              <a:rPr sz="900" i="1" dirty="0">
                <a:solidFill>
                  <a:srgbClr val="066AB4"/>
                </a:solidFill>
                <a:latin typeface="Fedra Sans Pro Book" panose="020B0504040000020004" pitchFamily="34" charset="0"/>
                <a:cs typeface="Calibri"/>
              </a:rPr>
              <a:t> </a:t>
            </a:r>
            <a:r>
              <a:rPr sz="900" i="1" dirty="0" err="1" smtClean="0">
                <a:solidFill>
                  <a:srgbClr val="066AB4"/>
                </a:solidFill>
                <a:latin typeface="Fedra Sans Pro Book" panose="020B0504040000020004" pitchFamily="34" charset="0"/>
                <a:cs typeface="Calibri"/>
              </a:rPr>
              <a:t>подачи</a:t>
            </a:r>
            <a:endParaRPr lang="ru-RU" sz="900" i="1" dirty="0" smtClean="0">
              <a:solidFill>
                <a:srgbClr val="066AB4"/>
              </a:solidFill>
              <a:latin typeface="Fedra Sans Pro Book" panose="020B0504040000020004" pitchFamily="34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900" i="1" dirty="0">
                <a:solidFill>
                  <a:srgbClr val="066AB4"/>
                </a:solidFill>
                <a:latin typeface="Fedra Sans Pro Book" panose="020B0504040000020004" pitchFamily="34" charset="0"/>
                <a:cs typeface="Calibri"/>
              </a:rPr>
              <a:t>заявки</a:t>
            </a:r>
            <a:endParaRPr sz="900" dirty="0">
              <a:latin typeface="Fedra Sans Pro Book" panose="020B0504040000020004" pitchFamily="34" charset="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3787" y="3242151"/>
            <a:ext cx="2492198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066AB4"/>
                </a:solidFill>
                <a:latin typeface="Fedra Sans Pro Medium" panose="020B0604040000020004" pitchFamily="34" charset="0"/>
                <a:cs typeface="Calibri"/>
              </a:rPr>
              <a:t>Резидентом </a:t>
            </a:r>
            <a:r>
              <a:rPr sz="1300" dirty="0" err="1" smtClean="0">
                <a:solidFill>
                  <a:srgbClr val="066AB4"/>
                </a:solidFill>
                <a:latin typeface="Fedra Sans Pro Medium" panose="020B0604040000020004" pitchFamily="34" charset="0"/>
                <a:cs typeface="Calibri"/>
              </a:rPr>
              <a:t>может</a:t>
            </a:r>
            <a:r>
              <a:rPr lang="ru-RU" sz="1300" dirty="0">
                <a:solidFill>
                  <a:srgbClr val="066AB4"/>
                </a:solidFill>
                <a:latin typeface="Fedra Sans Pro Medium" panose="020B0604040000020004" pitchFamily="34" charset="0"/>
                <a:cs typeface="Calibri"/>
              </a:rPr>
              <a:t> </a:t>
            </a:r>
            <a:r>
              <a:rPr sz="1300" dirty="0" err="1" smtClean="0">
                <a:solidFill>
                  <a:srgbClr val="066AB4"/>
                </a:solidFill>
                <a:latin typeface="Fedra Sans Pro Medium" panose="020B0604040000020004" pitchFamily="34" charset="0"/>
                <a:cs typeface="Calibri"/>
              </a:rPr>
              <a:t>стать</a:t>
            </a:r>
            <a:r>
              <a:rPr sz="1300" dirty="0">
                <a:solidFill>
                  <a:srgbClr val="066AB4"/>
                </a:solidFill>
                <a:latin typeface="Fedra Sans Pro Medium" panose="020B0604040000020004" pitchFamily="34" charset="0"/>
                <a:cs typeface="Calibri"/>
              </a:rPr>
              <a:t>:</a:t>
            </a:r>
            <a:endParaRPr sz="1300" dirty="0">
              <a:latin typeface="Fedra Sans Pro Medium" panose="020B0604040000020004" pitchFamily="34" charset="0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7649" y="1914414"/>
            <a:ext cx="16637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415" dirty="0">
                <a:solidFill>
                  <a:srgbClr val="066AB4"/>
                </a:solidFill>
                <a:latin typeface="Fedra Sans Pro Normal" panose="020B0504040000020004" pitchFamily="34" charset="0"/>
                <a:cs typeface="Calibri"/>
              </a:rPr>
              <a:t>1</a:t>
            </a:r>
            <a:endParaRPr sz="350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8852" y="1914402"/>
            <a:ext cx="22225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25" dirty="0">
                <a:solidFill>
                  <a:srgbClr val="066AB4"/>
                </a:solidFill>
                <a:latin typeface="Fedra Sans Pro Normal" panose="020B0504040000020004" pitchFamily="34" charset="0"/>
                <a:cs typeface="Calibri"/>
              </a:rPr>
              <a:t>2</a:t>
            </a:r>
            <a:endParaRPr sz="3500" dirty="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02057" y="1914402"/>
            <a:ext cx="2159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25" dirty="0">
                <a:solidFill>
                  <a:srgbClr val="066AB4"/>
                </a:solidFill>
                <a:latin typeface="Fedra Sans Pro Normal" panose="020B0504040000020004" pitchFamily="34" charset="0"/>
                <a:cs typeface="Calibri"/>
              </a:rPr>
              <a:t>3</a:t>
            </a:r>
            <a:endParaRPr sz="3500" dirty="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8902" y="2452497"/>
            <a:ext cx="2521412" cy="36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Рассмотрение заявки</a:t>
            </a:r>
            <a:endParaRPr sz="1300" dirty="0">
              <a:latin typeface="Fedra Sans Pro Bold" panose="020B0804040000020004" pitchFamily="34" charset="0"/>
              <a:cs typeface="Calibri"/>
            </a:endParaRPr>
          </a:p>
          <a:p>
            <a:pPr marL="12700">
              <a:lnSpc>
                <a:spcPts val="1420"/>
              </a:lnSpc>
            </a:pPr>
            <a:r>
              <a:rPr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на Экспертном совете ОЭЗ</a:t>
            </a:r>
            <a:endParaRPr sz="13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36942" y="2462657"/>
            <a:ext cx="319032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Решение Экспертного </a:t>
            </a:r>
            <a:r>
              <a:rPr sz="1300" b="1" dirty="0" err="1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совета</a:t>
            </a:r>
            <a:r>
              <a:rPr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lang="ru-RU" sz="13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/>
            </a:r>
            <a:br>
              <a:rPr lang="ru-RU" sz="13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</a:br>
            <a:r>
              <a:rPr sz="13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ОЭЗ </a:t>
            </a:r>
            <a:r>
              <a:rPr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о регистрации заявителя</a:t>
            </a:r>
            <a:endParaRPr sz="1300" dirty="0">
              <a:latin typeface="Fedra Sans Pro Bold" panose="020B0804040000020004" pitchFamily="34" charset="0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в качестве резидента ОЭЗ</a:t>
            </a:r>
            <a:endParaRPr sz="13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49147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42568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42568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ln w="127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36002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36002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ln w="127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29423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29423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ln w="127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2856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2856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ln w="127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16278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solidFill>
            <a:srgbClr val="673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16278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ln w="127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09698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solidFill>
            <a:srgbClr val="673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09698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ln w="127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03132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03132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ln w="127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96553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96553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ln w="127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89987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89987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ln w="127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83408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83408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ln w="127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76842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76842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ln w="127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70263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solidFill>
            <a:srgbClr val="673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70263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ln w="127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663683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solidFill>
            <a:srgbClr val="673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663683" y="4568990"/>
            <a:ext cx="193675" cy="85090"/>
          </a:xfrm>
          <a:custGeom>
            <a:avLst/>
            <a:gdLst/>
            <a:ahLst/>
            <a:cxnLst/>
            <a:rect l="l" t="t" r="r" b="b"/>
            <a:pathLst>
              <a:path w="193675" h="85089">
                <a:moveTo>
                  <a:pt x="193421" y="84531"/>
                </a:moveTo>
                <a:lnTo>
                  <a:pt x="0" y="84531"/>
                </a:lnTo>
                <a:lnTo>
                  <a:pt x="0" y="0"/>
                </a:lnTo>
                <a:lnTo>
                  <a:pt x="193421" y="0"/>
                </a:lnTo>
                <a:lnTo>
                  <a:pt x="193421" y="84531"/>
                </a:lnTo>
                <a:close/>
              </a:path>
            </a:pathLst>
          </a:custGeom>
          <a:ln w="127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4070" y="2969882"/>
            <a:ext cx="6595745" cy="89535"/>
          </a:xfrm>
          <a:custGeom>
            <a:avLst/>
            <a:gdLst/>
            <a:ahLst/>
            <a:cxnLst/>
            <a:rect l="l" t="t" r="r" b="b"/>
            <a:pathLst>
              <a:path w="6595745" h="89535">
                <a:moveTo>
                  <a:pt x="6595122" y="89001"/>
                </a:moveTo>
                <a:lnTo>
                  <a:pt x="790930" y="89001"/>
                </a:lnTo>
                <a:lnTo>
                  <a:pt x="756291" y="82008"/>
                </a:lnTo>
                <a:lnTo>
                  <a:pt x="728005" y="62936"/>
                </a:lnTo>
                <a:lnTo>
                  <a:pt x="708934" y="34646"/>
                </a:lnTo>
                <a:lnTo>
                  <a:pt x="701941" y="0"/>
                </a:lnTo>
                <a:lnTo>
                  <a:pt x="694946" y="34646"/>
                </a:lnTo>
                <a:lnTo>
                  <a:pt x="675871" y="62936"/>
                </a:lnTo>
                <a:lnTo>
                  <a:pt x="647581" y="82008"/>
                </a:lnTo>
                <a:lnTo>
                  <a:pt x="612940" y="89001"/>
                </a:lnTo>
                <a:lnTo>
                  <a:pt x="0" y="89001"/>
                </a:lnTo>
              </a:path>
            </a:pathLst>
          </a:custGeom>
          <a:ln w="12700">
            <a:solidFill>
              <a:srgbClr val="06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075891" y="3522100"/>
            <a:ext cx="1176249" cy="281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63525">
              <a:lnSpc>
                <a:spcPct val="89700"/>
              </a:lnSpc>
              <a:tabLst>
                <a:tab pos="299085" algn="l"/>
              </a:tabLst>
            </a:pPr>
            <a:r>
              <a:rPr sz="3000" spc="-540" baseline="-19230" dirty="0" smtClean="0">
                <a:solidFill>
                  <a:srgbClr val="67328C"/>
                </a:solidFill>
                <a:latin typeface="Fedra Sans Pro Normal" panose="020B0504040000020004" pitchFamily="34" charset="0"/>
                <a:cs typeface="Calibri"/>
              </a:rPr>
              <a:t>1</a:t>
            </a:r>
            <a:r>
              <a:rPr sz="3000" spc="-540" baseline="-19230" dirty="0">
                <a:solidFill>
                  <a:srgbClr val="67328C"/>
                </a:solidFill>
                <a:latin typeface="Fedra Sans Pro Normal" panose="020B0504040000020004" pitchFamily="34" charset="0"/>
                <a:cs typeface="Calibri"/>
              </a:rPr>
              <a:t>	</a:t>
            </a:r>
            <a:endParaRPr sz="3000" dirty="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15753" y="4007122"/>
            <a:ext cx="2537221" cy="1121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1000" b="1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коммерческая </a:t>
            </a:r>
            <a:r>
              <a:rPr sz="1000" dirty="0" err="1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организация</a:t>
            </a:r>
            <a:r>
              <a:rPr sz="1000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  </a:t>
            </a:r>
            <a:r>
              <a:rPr lang="ru-RU" sz="1000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/>
            </a:r>
            <a:br>
              <a:rPr lang="ru-RU" sz="1000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</a:br>
            <a:r>
              <a:rPr sz="1000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(</a:t>
            </a:r>
            <a:r>
              <a:rPr sz="1000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за исключением </a:t>
            </a:r>
            <a:r>
              <a:rPr sz="10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унитарного </a:t>
            </a:r>
            <a:r>
              <a:rPr sz="1000" b="1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предприятия), </a:t>
            </a:r>
            <a:r>
              <a:rPr sz="10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зарегистрированная </a:t>
            </a:r>
            <a:endParaRPr lang="ru-RU" sz="1000" b="1" dirty="0" smtClean="0">
              <a:solidFill>
                <a:srgbClr val="67328C"/>
              </a:solidFill>
              <a:latin typeface="Fedra Sans Pro Bold" panose="020B0804040000020004" pitchFamily="34" charset="0"/>
              <a:cs typeface="Calibri"/>
            </a:endParaRPr>
          </a:p>
          <a:p>
            <a:pPr marL="12700" marR="5080">
              <a:lnSpc>
                <a:spcPct val="104200"/>
              </a:lnSpc>
            </a:pPr>
            <a:r>
              <a:rPr sz="10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в соответствии</a:t>
            </a:r>
            <a:r>
              <a:rPr lang="ru-RU" sz="1000" b="1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0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с </a:t>
            </a:r>
            <a:r>
              <a:rPr sz="1000" b="1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законодательством  РФ </a:t>
            </a:r>
            <a:r>
              <a:rPr sz="10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на </a:t>
            </a:r>
            <a:r>
              <a:rPr sz="1000" b="1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территории </a:t>
            </a:r>
            <a:r>
              <a:rPr sz="10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муниципального </a:t>
            </a:r>
            <a:r>
              <a:rPr sz="1000" b="1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образования</a:t>
            </a:r>
            <a:r>
              <a:rPr sz="10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,</a:t>
            </a:r>
            <a:r>
              <a:rPr lang="ru-RU" sz="10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0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в </a:t>
            </a:r>
            <a:r>
              <a:rPr sz="1000" b="1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границах </a:t>
            </a:r>
            <a:r>
              <a:rPr sz="10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которого</a:t>
            </a:r>
            <a:r>
              <a:rPr lang="ru-RU" sz="10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0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расположена </a:t>
            </a:r>
            <a:r>
              <a:rPr sz="1000" b="1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ОЭЗ</a:t>
            </a:r>
            <a:endParaRPr sz="10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734375" y="2223630"/>
            <a:ext cx="2521585" cy="0"/>
          </a:xfrm>
          <a:custGeom>
            <a:avLst/>
            <a:gdLst/>
            <a:ahLst/>
            <a:cxnLst/>
            <a:rect l="l" t="t" r="r" b="b"/>
            <a:pathLst>
              <a:path w="2521585">
                <a:moveTo>
                  <a:pt x="0" y="0"/>
                </a:moveTo>
                <a:lnTo>
                  <a:pt x="2521089" y="0"/>
                </a:lnTo>
              </a:path>
            </a:pathLst>
          </a:custGeom>
          <a:ln w="12700">
            <a:solidFill>
              <a:srgbClr val="045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04715" y="2171687"/>
            <a:ext cx="64769" cy="104139"/>
          </a:xfrm>
          <a:custGeom>
            <a:avLst/>
            <a:gdLst/>
            <a:ahLst/>
            <a:cxnLst/>
            <a:rect l="l" t="t" r="r" b="b"/>
            <a:pathLst>
              <a:path w="64770" h="104139">
                <a:moveTo>
                  <a:pt x="8661" y="0"/>
                </a:moveTo>
                <a:lnTo>
                  <a:pt x="0" y="9309"/>
                </a:lnTo>
                <a:lnTo>
                  <a:pt x="45872" y="51942"/>
                </a:lnTo>
                <a:lnTo>
                  <a:pt x="0" y="94576"/>
                </a:lnTo>
                <a:lnTo>
                  <a:pt x="8661" y="103873"/>
                </a:lnTo>
                <a:lnTo>
                  <a:pt x="64516" y="51942"/>
                </a:lnTo>
                <a:lnTo>
                  <a:pt x="8661" y="0"/>
                </a:lnTo>
                <a:close/>
              </a:path>
            </a:pathLst>
          </a:custGeom>
          <a:solidFill>
            <a:srgbClr val="045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43411" y="2223630"/>
            <a:ext cx="2870835" cy="0"/>
          </a:xfrm>
          <a:custGeom>
            <a:avLst/>
            <a:gdLst/>
            <a:ahLst/>
            <a:cxnLst/>
            <a:rect l="l" t="t" r="r" b="b"/>
            <a:pathLst>
              <a:path w="2870834">
                <a:moveTo>
                  <a:pt x="0" y="0"/>
                </a:moveTo>
                <a:lnTo>
                  <a:pt x="2870771" y="0"/>
                </a:lnTo>
              </a:path>
            </a:pathLst>
          </a:custGeom>
          <a:ln w="12700">
            <a:solidFill>
              <a:srgbClr val="045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63433" y="2171687"/>
            <a:ext cx="64769" cy="104139"/>
          </a:xfrm>
          <a:custGeom>
            <a:avLst/>
            <a:gdLst/>
            <a:ahLst/>
            <a:cxnLst/>
            <a:rect l="l" t="t" r="r" b="b"/>
            <a:pathLst>
              <a:path w="64770" h="104139">
                <a:moveTo>
                  <a:pt x="8661" y="0"/>
                </a:moveTo>
                <a:lnTo>
                  <a:pt x="0" y="9309"/>
                </a:lnTo>
                <a:lnTo>
                  <a:pt x="45872" y="51942"/>
                </a:lnTo>
                <a:lnTo>
                  <a:pt x="0" y="94576"/>
                </a:lnTo>
                <a:lnTo>
                  <a:pt x="8661" y="103873"/>
                </a:lnTo>
                <a:lnTo>
                  <a:pt x="64516" y="51942"/>
                </a:lnTo>
                <a:lnTo>
                  <a:pt x="8661" y="0"/>
                </a:lnTo>
                <a:close/>
              </a:path>
            </a:pathLst>
          </a:custGeom>
          <a:solidFill>
            <a:srgbClr val="045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54354" y="3943528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6196"/>
                </a:lnTo>
              </a:path>
            </a:pathLst>
          </a:custGeom>
          <a:ln w="12026">
            <a:solidFill>
              <a:srgbClr val="06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480994" y="3842982"/>
            <a:ext cx="0" cy="804545"/>
          </a:xfrm>
          <a:custGeom>
            <a:avLst/>
            <a:gdLst/>
            <a:ahLst/>
            <a:cxnLst/>
            <a:rect l="l" t="t" r="r" b="b"/>
            <a:pathLst>
              <a:path h="804545">
                <a:moveTo>
                  <a:pt x="0" y="0"/>
                </a:moveTo>
                <a:lnTo>
                  <a:pt x="0" y="804379"/>
                </a:lnTo>
              </a:path>
            </a:pathLst>
          </a:custGeom>
          <a:ln w="12788">
            <a:solidFill>
              <a:srgbClr val="06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54684" y="4647362"/>
            <a:ext cx="2326640" cy="189865"/>
          </a:xfrm>
          <a:custGeom>
            <a:avLst/>
            <a:gdLst/>
            <a:ahLst/>
            <a:cxnLst/>
            <a:rect l="l" t="t" r="r" b="b"/>
            <a:pathLst>
              <a:path w="2326640" h="189864">
                <a:moveTo>
                  <a:pt x="2326309" y="0"/>
                </a:moveTo>
                <a:lnTo>
                  <a:pt x="2326309" y="56057"/>
                </a:lnTo>
                <a:lnTo>
                  <a:pt x="2319615" y="89221"/>
                </a:lnTo>
                <a:lnTo>
                  <a:pt x="2301359" y="116305"/>
                </a:lnTo>
                <a:lnTo>
                  <a:pt x="2274280" y="134565"/>
                </a:lnTo>
                <a:lnTo>
                  <a:pt x="2241118" y="141262"/>
                </a:lnTo>
                <a:lnTo>
                  <a:pt x="1207706" y="141262"/>
                </a:lnTo>
                <a:lnTo>
                  <a:pt x="1188945" y="145049"/>
                </a:lnTo>
                <a:lnTo>
                  <a:pt x="1173626" y="155378"/>
                </a:lnTo>
                <a:lnTo>
                  <a:pt x="1163297" y="170697"/>
                </a:lnTo>
                <a:lnTo>
                  <a:pt x="1159509" y="189458"/>
                </a:lnTo>
                <a:lnTo>
                  <a:pt x="1155720" y="170697"/>
                </a:lnTo>
                <a:lnTo>
                  <a:pt x="1145387" y="155378"/>
                </a:lnTo>
                <a:lnTo>
                  <a:pt x="1130063" y="145049"/>
                </a:lnTo>
                <a:lnTo>
                  <a:pt x="1111300" y="141262"/>
                </a:lnTo>
                <a:lnTo>
                  <a:pt x="85191" y="141262"/>
                </a:lnTo>
                <a:lnTo>
                  <a:pt x="52029" y="134565"/>
                </a:lnTo>
                <a:lnTo>
                  <a:pt x="24950" y="116305"/>
                </a:lnTo>
                <a:lnTo>
                  <a:pt x="6694" y="89221"/>
                </a:lnTo>
                <a:lnTo>
                  <a:pt x="0" y="56057"/>
                </a:lnTo>
                <a:lnTo>
                  <a:pt x="0" y="0"/>
                </a:lnTo>
              </a:path>
            </a:pathLst>
          </a:custGeom>
          <a:ln w="12788">
            <a:solidFill>
              <a:srgbClr val="06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04"/>
          <p:cNvSpPr txBox="1"/>
          <p:nvPr/>
        </p:nvSpPr>
        <p:spPr>
          <a:xfrm>
            <a:off x="337391" y="3241503"/>
            <a:ext cx="289003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dirty="0">
                <a:solidFill>
                  <a:srgbClr val="066AB4"/>
                </a:solidFill>
                <a:latin typeface="Fedra Sans Pro Medium" panose="020B0604040000020004" pitchFamily="34" charset="0"/>
                <a:cs typeface="Calibri"/>
              </a:rPr>
              <a:t>К </a:t>
            </a:r>
            <a:r>
              <a:rPr sz="1300" dirty="0" err="1">
                <a:solidFill>
                  <a:srgbClr val="066AB4"/>
                </a:solidFill>
                <a:latin typeface="Fedra Sans Pro Medium" panose="020B0604040000020004" pitchFamily="34" charset="0"/>
                <a:cs typeface="Calibri"/>
              </a:rPr>
              <a:t>заявке</a:t>
            </a:r>
            <a:r>
              <a:rPr sz="1300" dirty="0">
                <a:solidFill>
                  <a:srgbClr val="066AB4"/>
                </a:solidFill>
                <a:latin typeface="Fedra Sans Pro Medium" panose="020B0604040000020004" pitchFamily="34" charset="0"/>
                <a:cs typeface="Calibri"/>
              </a:rPr>
              <a:t> </a:t>
            </a:r>
            <a:r>
              <a:rPr sz="1300" dirty="0" err="1" smtClean="0">
                <a:solidFill>
                  <a:srgbClr val="066AB4"/>
                </a:solidFill>
                <a:latin typeface="Fedra Sans Pro Medium" panose="020B0604040000020004" pitchFamily="34" charset="0"/>
                <a:cs typeface="Calibri"/>
              </a:rPr>
              <a:t>прилагаются</a:t>
            </a:r>
            <a:r>
              <a:rPr lang="ru-RU" sz="1300" dirty="0" smtClean="0">
                <a:solidFill>
                  <a:srgbClr val="066AB4"/>
                </a:solidFill>
                <a:latin typeface="Fedra Sans Pro Medium" panose="020B0604040000020004" pitchFamily="34" charset="0"/>
                <a:cs typeface="Calibri"/>
              </a:rPr>
              <a:t> </a:t>
            </a:r>
            <a:r>
              <a:rPr sz="1300" dirty="0" err="1" smtClean="0">
                <a:solidFill>
                  <a:srgbClr val="066AB4"/>
                </a:solidFill>
                <a:latin typeface="Fedra Sans Pro Medium" panose="020B0604040000020004" pitchFamily="34" charset="0"/>
                <a:cs typeface="Calibri"/>
              </a:rPr>
              <a:t>копии</a:t>
            </a:r>
            <a:r>
              <a:rPr sz="1300" dirty="0" smtClean="0">
                <a:solidFill>
                  <a:srgbClr val="066AB4"/>
                </a:solidFill>
                <a:latin typeface="Fedra Sans Pro Medium" panose="020B0604040000020004" pitchFamily="34" charset="0"/>
                <a:cs typeface="Calibri"/>
              </a:rPr>
              <a:t>:</a:t>
            </a:r>
          </a:p>
        </p:txBody>
      </p:sp>
      <p:sp>
        <p:nvSpPr>
          <p:cNvPr id="54" name="object 105"/>
          <p:cNvSpPr txBox="1"/>
          <p:nvPr/>
        </p:nvSpPr>
        <p:spPr>
          <a:xfrm>
            <a:off x="1249325" y="4115838"/>
            <a:ext cx="1495801" cy="426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свидетельства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  <a:p>
            <a:pPr marL="12700" marR="5080">
              <a:lnSpc>
                <a:spcPct val="104200"/>
              </a:lnSpc>
            </a:pPr>
            <a:r>
              <a:rPr sz="900" spc="55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о</a:t>
            </a:r>
            <a:r>
              <a:rPr sz="900" spc="-3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 </a:t>
            </a:r>
            <a:r>
              <a:rPr sz="900" spc="35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постановке</a:t>
            </a:r>
            <a:r>
              <a:rPr sz="900" spc="-3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 </a:t>
            </a:r>
            <a:r>
              <a:rPr sz="900" spc="45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на</a:t>
            </a:r>
            <a:r>
              <a:rPr sz="900" spc="-30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 </a:t>
            </a:r>
            <a:r>
              <a:rPr sz="900" spc="15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учет</a:t>
            </a:r>
            <a:endParaRPr lang="ru-RU" sz="900" spc="15" dirty="0" smtClean="0">
              <a:solidFill>
                <a:srgbClr val="59595C"/>
              </a:solidFill>
              <a:latin typeface="Fedra Sans Pro Book" panose="020B0504040000020004" pitchFamily="34" charset="0"/>
              <a:cs typeface="Cambria"/>
            </a:endParaRPr>
          </a:p>
          <a:p>
            <a:pPr marL="12700" marR="5080">
              <a:lnSpc>
                <a:spcPct val="104200"/>
              </a:lnSpc>
            </a:pPr>
            <a:r>
              <a:rPr sz="900" spc="25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в </a:t>
            </a:r>
            <a:r>
              <a:rPr sz="900" spc="45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налоговом</a:t>
            </a:r>
            <a:r>
              <a:rPr sz="900" spc="-12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 </a:t>
            </a:r>
            <a:r>
              <a:rPr sz="900" spc="4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органе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55" name="object 106"/>
          <p:cNvSpPr txBox="1"/>
          <p:nvPr/>
        </p:nvSpPr>
        <p:spPr>
          <a:xfrm>
            <a:off x="7136942" y="3383135"/>
            <a:ext cx="2346960" cy="287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9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Не позднее чем через десять рабочих дней  с даты получения документов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56" name="object 107"/>
          <p:cNvSpPr txBox="1"/>
          <p:nvPr/>
        </p:nvSpPr>
        <p:spPr>
          <a:xfrm>
            <a:off x="1227458" y="4652454"/>
            <a:ext cx="1446140" cy="287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900" spc="2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учредительных  </a:t>
            </a:r>
            <a:r>
              <a:rPr sz="900" spc="35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документов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57" name="object 108"/>
          <p:cNvSpPr txBox="1"/>
          <p:nvPr/>
        </p:nvSpPr>
        <p:spPr>
          <a:xfrm>
            <a:off x="1223794" y="5130691"/>
            <a:ext cx="108043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бизнес-план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58" name="AutoShape 3"/>
          <p:cNvSpPr>
            <a:spLocks noChangeAspect="1" noChangeArrowheads="1" noTextEdit="1"/>
          </p:cNvSpPr>
          <p:nvPr/>
        </p:nvSpPr>
        <p:spPr bwMode="auto">
          <a:xfrm>
            <a:off x="3655200" y="4575744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21816" y="3613467"/>
            <a:ext cx="4799145" cy="37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5980">
              <a:lnSpc>
                <a:spcPct val="100000"/>
              </a:lnSpc>
              <a:spcBef>
                <a:spcPts val="980"/>
              </a:spcBef>
            </a:pPr>
            <a:r>
              <a:rPr lang="ru-RU" sz="900" spc="3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свидетельства</a:t>
            </a:r>
            <a:endParaRPr lang="ru-RU" sz="900" dirty="0">
              <a:latin typeface="Fedra Sans Pro Book" panose="020B0504040000020004" pitchFamily="34" charset="0"/>
              <a:cs typeface="Cambria"/>
            </a:endParaRPr>
          </a:p>
          <a:p>
            <a:pPr marL="855980" marR="511175">
              <a:lnSpc>
                <a:spcPct val="104200"/>
              </a:lnSpc>
            </a:pPr>
            <a:r>
              <a:rPr lang="ru-RU" sz="900" spc="55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о</a:t>
            </a:r>
            <a:r>
              <a:rPr lang="ru-RU" sz="900" spc="-7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 </a:t>
            </a:r>
            <a:r>
              <a:rPr lang="ru-RU" sz="900" spc="35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государственной  </a:t>
            </a:r>
            <a:r>
              <a:rPr lang="ru-RU" sz="900" spc="35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регистрации</a:t>
            </a:r>
            <a:endParaRPr lang="ru-RU"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176542" y="3632539"/>
            <a:ext cx="2346490" cy="371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5080" indent="-263525">
              <a:lnSpc>
                <a:spcPct val="89700"/>
              </a:lnSpc>
              <a:tabLst>
                <a:tab pos="299085" algn="l"/>
              </a:tabLst>
            </a:pPr>
            <a:r>
              <a:rPr lang="ru-RU" sz="1000" b="1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и</a:t>
            </a:r>
            <a:r>
              <a:rPr lang="ru-RU" sz="10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ндивидуальный</a:t>
            </a:r>
          </a:p>
          <a:p>
            <a:pPr marL="299085" marR="5080" indent="-263525">
              <a:lnSpc>
                <a:spcPct val="89700"/>
              </a:lnSpc>
              <a:tabLst>
                <a:tab pos="299085" algn="l"/>
              </a:tabLst>
            </a:pPr>
            <a:r>
              <a:rPr lang="ru-RU" sz="10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предприниматель</a:t>
            </a:r>
            <a:endParaRPr lang="ru-RU" sz="10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65" name="object 44"/>
          <p:cNvSpPr txBox="1"/>
          <p:nvPr/>
        </p:nvSpPr>
        <p:spPr>
          <a:xfrm>
            <a:off x="4065438" y="3842982"/>
            <a:ext cx="1176249" cy="281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63525">
              <a:lnSpc>
                <a:spcPct val="89700"/>
              </a:lnSpc>
              <a:tabLst>
                <a:tab pos="299085" algn="l"/>
              </a:tabLst>
            </a:pPr>
            <a:r>
              <a:rPr lang="ru-RU" sz="3000" spc="-540" baseline="-19230" dirty="0" smtClean="0">
                <a:solidFill>
                  <a:srgbClr val="67328C"/>
                </a:solidFill>
                <a:latin typeface="Fedra Sans Pro Normal" panose="020B0504040000020004" pitchFamily="34" charset="0"/>
                <a:cs typeface="Calibri"/>
              </a:rPr>
              <a:t>2</a:t>
            </a:r>
            <a:r>
              <a:rPr sz="3000" spc="-540" baseline="-19230" dirty="0">
                <a:solidFill>
                  <a:srgbClr val="67328C"/>
                </a:solidFill>
                <a:latin typeface="Fedra Sans Pro Normal" panose="020B0504040000020004" pitchFamily="34" charset="0"/>
                <a:cs typeface="Calibri"/>
              </a:rPr>
              <a:t>	</a:t>
            </a:r>
            <a:endParaRPr sz="3000" dirty="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66" name="object 9"/>
          <p:cNvSpPr txBox="1"/>
          <p:nvPr/>
        </p:nvSpPr>
        <p:spPr>
          <a:xfrm>
            <a:off x="9524137" y="3776767"/>
            <a:ext cx="741045" cy="49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60"/>
              </a:lnSpc>
            </a:pPr>
            <a:r>
              <a:rPr lang="ru-RU" sz="900" i="1" dirty="0">
                <a:solidFill>
                  <a:srgbClr val="066AB4"/>
                </a:solidFill>
                <a:latin typeface="Fedra Sans Pro Book" panose="020B0504040000020004" pitchFamily="34" charset="0"/>
                <a:cs typeface="Calibri"/>
              </a:rPr>
              <a:t>максимальный </a:t>
            </a:r>
            <a:r>
              <a:rPr sz="900" i="1" dirty="0" err="1" smtClean="0">
                <a:solidFill>
                  <a:srgbClr val="066AB4"/>
                </a:solidFill>
                <a:latin typeface="Fedra Sans Pro Book" panose="020B0504040000020004" pitchFamily="34" charset="0"/>
                <a:cs typeface="Calibri"/>
              </a:rPr>
              <a:t>срок</a:t>
            </a:r>
            <a:r>
              <a:rPr sz="900" i="1" dirty="0" smtClean="0">
                <a:solidFill>
                  <a:srgbClr val="066AB4"/>
                </a:solidFill>
                <a:latin typeface="Fedra Sans Pro Book" panose="020B0504040000020004" pitchFamily="34" charset="0"/>
                <a:cs typeface="Calibri"/>
              </a:rPr>
              <a:t> </a:t>
            </a:r>
            <a:r>
              <a:rPr sz="900" i="1" dirty="0">
                <a:solidFill>
                  <a:srgbClr val="066AB4"/>
                </a:solidFill>
                <a:latin typeface="Fedra Sans Pro Book" panose="020B0504040000020004" pitchFamily="34" charset="0"/>
                <a:cs typeface="Calibri"/>
              </a:rPr>
              <a:t>ожидания  ответа</a:t>
            </a:r>
            <a:endParaRPr sz="900" dirty="0">
              <a:latin typeface="Fedra Sans Pro Book" panose="020B0504040000020004" pitchFamily="34" charset="0"/>
              <a:cs typeface="Calibri"/>
            </a:endParaRPr>
          </a:p>
        </p:txBody>
      </p:sp>
      <p:pic>
        <p:nvPicPr>
          <p:cNvPr id="3" name="Изображение 2" descr="icon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42" y="3632539"/>
            <a:ext cx="326136" cy="326136"/>
          </a:xfrm>
          <a:prstGeom prst="rect">
            <a:avLst/>
          </a:prstGeom>
        </p:spPr>
      </p:pic>
      <p:pic>
        <p:nvPicPr>
          <p:cNvPr id="67" name="Изображение 66" descr="icon-0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42" y="4100062"/>
            <a:ext cx="326136" cy="326136"/>
          </a:xfrm>
          <a:prstGeom prst="rect">
            <a:avLst/>
          </a:prstGeom>
        </p:spPr>
      </p:pic>
      <p:pic>
        <p:nvPicPr>
          <p:cNvPr id="68" name="Изображение 67" descr="icon-0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42" y="4642379"/>
            <a:ext cx="326136" cy="326136"/>
          </a:xfrm>
          <a:prstGeom prst="rect">
            <a:avLst/>
          </a:prstGeom>
        </p:spPr>
      </p:pic>
      <p:pic>
        <p:nvPicPr>
          <p:cNvPr id="69" name="Изображение 68" descr="icon-04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42" y="5098234"/>
            <a:ext cx="326136" cy="32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8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head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0688638" cy="1499091"/>
          </a:xfrm>
          <a:prstGeom prst="rect">
            <a:avLst/>
          </a:prstGeom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05965" y="466690"/>
            <a:ext cx="318813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Fedra Sans Pro Bold" panose="020B0804040000020004" pitchFamily="34" charset="0"/>
              </a:rPr>
              <a:t>Контакты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401017" y="2452624"/>
            <a:ext cx="3077720" cy="542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lang="ru-RU" sz="13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Филиал</a:t>
            </a:r>
            <a:endParaRPr lang="en-US" sz="1300" b="1" dirty="0" smtClean="0">
              <a:solidFill>
                <a:srgbClr val="67308F"/>
              </a:solidFill>
              <a:latin typeface="Fedra Sans Pro Bold" panose="020B0804040000020004" pitchFamily="34" charset="0"/>
              <a:cs typeface="Calibri"/>
            </a:endParaRPr>
          </a:p>
          <a:p>
            <a:pPr marL="12700" marR="5080">
              <a:lnSpc>
                <a:spcPts val="1400"/>
              </a:lnSpc>
            </a:pPr>
            <a:r>
              <a:rPr lang="ru-RU" sz="13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АО </a:t>
            </a:r>
            <a:r>
              <a:rPr lang="ru-RU"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«Особые экономические зоны</a:t>
            </a:r>
            <a:r>
              <a:rPr lang="ru-RU" sz="13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»</a:t>
            </a:r>
            <a:endParaRPr lang="en-US" sz="1300" b="1" dirty="0" smtClean="0">
              <a:solidFill>
                <a:srgbClr val="67308F"/>
              </a:solidFill>
              <a:latin typeface="Fedra Sans Pro Bold" panose="020B0804040000020004" pitchFamily="34" charset="0"/>
              <a:cs typeface="Calibri"/>
            </a:endParaRPr>
          </a:p>
          <a:p>
            <a:pPr marL="12700" marR="5080">
              <a:lnSpc>
                <a:spcPts val="1400"/>
              </a:lnSpc>
            </a:pPr>
            <a:r>
              <a:rPr lang="ru-RU" sz="13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в </a:t>
            </a:r>
            <a:r>
              <a:rPr lang="ru-RU"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г. Санкт-Петербурге</a:t>
            </a:r>
            <a:endParaRPr lang="ru-RU" sz="13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401016" y="3163771"/>
            <a:ext cx="2225785" cy="287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900" b="1" dirty="0">
                <a:solidFill>
                  <a:srgbClr val="59595C"/>
                </a:solidFill>
                <a:latin typeface="Fedra Sans Pro Bold"/>
                <a:cs typeface="Fedra Sans Pro Bold"/>
              </a:rPr>
              <a:t>198515, Россия, г. Санкт-Петербург,  пос. Стрельна, ул. Связи, д. 34А</a:t>
            </a:r>
            <a:endParaRPr sz="900" dirty="0">
              <a:latin typeface="Fedra Sans Pro Bold"/>
              <a:cs typeface="Fedra Sans Pro Bold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401017" y="3549892"/>
            <a:ext cx="1908810" cy="131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Тел. </a:t>
            </a:r>
            <a:r>
              <a:rPr sz="900" spc="-3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+7 </a:t>
            </a:r>
            <a:r>
              <a:rPr sz="900" spc="-5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(812)</a:t>
            </a:r>
            <a:r>
              <a:rPr sz="900" spc="-7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 </a:t>
            </a:r>
            <a:r>
              <a:rPr sz="900" spc="1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380-49-29</a:t>
            </a:r>
            <a:endParaRPr sz="900" dirty="0">
              <a:latin typeface="Fedra Sans Pro Normal Normal"/>
              <a:cs typeface="Fedra Sans Pro Normal Norm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spc="3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Факс </a:t>
            </a:r>
            <a:r>
              <a:rPr sz="900" spc="-3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+7 </a:t>
            </a:r>
            <a:r>
              <a:rPr sz="900" spc="-5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(812)</a:t>
            </a:r>
            <a:r>
              <a:rPr sz="900" spc="-8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 </a:t>
            </a:r>
            <a:r>
              <a:rPr sz="900" spc="1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380-49-</a:t>
            </a:r>
            <a:r>
              <a:rPr sz="900" spc="10" dirty="0" smtClean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39</a:t>
            </a:r>
            <a:endParaRPr lang="en-US" sz="900" spc="10" dirty="0" smtClean="0">
              <a:solidFill>
                <a:srgbClr val="59595C"/>
              </a:solidFill>
              <a:latin typeface="Fedra Sans Pro Normal Normal"/>
              <a:cs typeface="Fedra Sans Pro Normal Norm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endParaRPr lang="en-US" sz="900" spc="10" dirty="0">
              <a:solidFill>
                <a:srgbClr val="59595C"/>
              </a:solidFill>
              <a:latin typeface="Fedra Sans Pro Normal Normal"/>
              <a:cs typeface="Fedra Sans Pro Normal Normal"/>
            </a:endParaRPr>
          </a:p>
          <a:p>
            <a:pPr marL="12700">
              <a:lnSpc>
                <a:spcPct val="150000"/>
              </a:lnSpc>
              <a:spcBef>
                <a:spcPts val="40"/>
              </a:spcBef>
            </a:pPr>
            <a:r>
              <a:rPr lang="en-US" sz="900" b="1" dirty="0" err="1" smtClean="0">
                <a:solidFill>
                  <a:srgbClr val="67328C"/>
                </a:solidFill>
                <a:latin typeface="Fedra Sans Pro Bold"/>
                <a:cs typeface="Fedra Sans Pro Bold"/>
              </a:rPr>
              <a:t>www.russez.ru</a:t>
            </a:r>
            <a:endParaRPr lang="en-US" sz="900" b="1" dirty="0">
              <a:solidFill>
                <a:srgbClr val="67328C"/>
              </a:solidFill>
              <a:latin typeface="Fedra Sans Pro Bold"/>
              <a:cs typeface="Fedra Sans Pro Bold"/>
            </a:endParaRPr>
          </a:p>
          <a:p>
            <a:pPr marL="12700">
              <a:lnSpc>
                <a:spcPct val="150000"/>
              </a:lnSpc>
              <a:spcBef>
                <a:spcPts val="40"/>
              </a:spcBef>
            </a:pPr>
            <a:r>
              <a:rPr lang="en-US" sz="900" b="1" dirty="0" err="1">
                <a:solidFill>
                  <a:srgbClr val="67328C"/>
                </a:solidFill>
                <a:latin typeface="Fedra Sans Pro Bold"/>
                <a:cs typeface="Fedra Sans Pro Bold"/>
              </a:rPr>
              <a:t>www.facebook.com</a:t>
            </a:r>
            <a:r>
              <a:rPr lang="en-US" sz="900" b="1" dirty="0">
                <a:solidFill>
                  <a:srgbClr val="67328C"/>
                </a:solidFill>
                <a:latin typeface="Fedra Sans Pro Bold"/>
                <a:cs typeface="Fedra Sans Pro Bold"/>
              </a:rPr>
              <a:t>/</a:t>
            </a:r>
            <a:r>
              <a:rPr lang="en-US" sz="900" b="1" dirty="0" err="1">
                <a:solidFill>
                  <a:srgbClr val="67328C"/>
                </a:solidFill>
                <a:latin typeface="Fedra Sans Pro Bold"/>
                <a:cs typeface="Fedra Sans Pro Bold"/>
              </a:rPr>
              <a:t>RUSSEZSPb</a:t>
            </a:r>
            <a:endParaRPr lang="en-US" sz="900" b="1" dirty="0">
              <a:solidFill>
                <a:srgbClr val="67328C"/>
              </a:solidFill>
              <a:latin typeface="Fedra Sans Pro Bold"/>
              <a:cs typeface="Fedra Sans Pro Bold"/>
            </a:endParaRPr>
          </a:p>
          <a:p>
            <a:pPr marL="12700">
              <a:lnSpc>
                <a:spcPct val="150000"/>
              </a:lnSpc>
              <a:spcBef>
                <a:spcPts val="40"/>
              </a:spcBef>
            </a:pPr>
            <a:r>
              <a:rPr lang="en-US" sz="900" b="1" dirty="0" smtClean="0">
                <a:solidFill>
                  <a:srgbClr val="67328C"/>
                </a:solidFill>
                <a:latin typeface="Fedra Sans Pro Bold"/>
                <a:cs typeface="Fedra Sans Pro Bold"/>
              </a:rPr>
              <a:t>instagram.com/</a:t>
            </a:r>
            <a:r>
              <a:rPr lang="en-US" sz="900" b="1" dirty="0" err="1" smtClean="0">
                <a:solidFill>
                  <a:srgbClr val="67328C"/>
                </a:solidFill>
                <a:latin typeface="Fedra Sans Pro Bold"/>
                <a:cs typeface="Fedra Sans Pro Bold"/>
              </a:rPr>
              <a:t>oezspb</a:t>
            </a:r>
            <a:r>
              <a:rPr lang="en-US" sz="900" b="1" dirty="0">
                <a:solidFill>
                  <a:srgbClr val="67328C"/>
                </a:solidFill>
                <a:latin typeface="Fedra Sans Pro Bold"/>
                <a:cs typeface="Fedra Sans Pro Bold"/>
              </a:rPr>
              <a:t>/</a:t>
            </a:r>
            <a:endParaRPr lang="en-US" sz="900" dirty="0">
              <a:latin typeface="Fedra Sans Pro Bold"/>
              <a:cs typeface="Fedra Sans Pro Bold"/>
            </a:endParaRPr>
          </a:p>
          <a:p>
            <a:pPr marL="12700">
              <a:spcBef>
                <a:spcPts val="40"/>
              </a:spcBef>
            </a:pPr>
            <a:endParaRPr lang="en-US" sz="900" b="1" dirty="0" smtClean="0">
              <a:solidFill>
                <a:srgbClr val="67328C"/>
              </a:solidFill>
              <a:latin typeface="Fedra Sans Pro Bold"/>
              <a:cs typeface="Fedra Sans Pro Bold"/>
            </a:endParaRPr>
          </a:p>
          <a:p>
            <a:pPr marL="12700">
              <a:spcBef>
                <a:spcPts val="40"/>
              </a:spcBef>
            </a:pPr>
            <a:endParaRPr sz="900" dirty="0">
              <a:latin typeface="Fedra Sans Pro Normal Normal"/>
              <a:cs typeface="Fedra Sans Pro Normal Norm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3882826" y="2541899"/>
            <a:ext cx="304495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Комитет </a:t>
            </a:r>
            <a:r>
              <a:rPr sz="1300" b="1" dirty="0" err="1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по</a:t>
            </a:r>
            <a:r>
              <a:rPr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lang="ru-RU" sz="13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инвестициям</a:t>
            </a:r>
          </a:p>
          <a:p>
            <a:pPr marL="12700" marR="5080">
              <a:lnSpc>
                <a:spcPts val="1400"/>
              </a:lnSpc>
            </a:pPr>
            <a:r>
              <a:rPr sz="13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Санкт-Петербурга</a:t>
            </a:r>
            <a:endParaRPr sz="13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3882826" y="3163771"/>
            <a:ext cx="2162847" cy="28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900" b="1" dirty="0" err="1" smtClean="0">
                <a:solidFill>
                  <a:srgbClr val="58595B"/>
                </a:solidFill>
                <a:latin typeface="Fedra Sans Pro Bold" panose="020B0804040000020004" pitchFamily="34" charset="0"/>
                <a:cs typeface="Calibri"/>
              </a:rPr>
              <a:t>Россия</a:t>
            </a:r>
            <a:r>
              <a:rPr sz="900" b="1" dirty="0">
                <a:solidFill>
                  <a:srgbClr val="58595B"/>
                </a:solidFill>
                <a:latin typeface="Fedra Sans Pro Bold" panose="020B0804040000020004" pitchFamily="34" charset="0"/>
                <a:cs typeface="Calibri"/>
              </a:rPr>
              <a:t>, Санкт-Петербург,  </a:t>
            </a:r>
            <a:r>
              <a:rPr lang="ru-RU" sz="900" b="1" dirty="0" smtClean="0">
                <a:solidFill>
                  <a:srgbClr val="58595B"/>
                </a:solidFill>
                <a:latin typeface="Fedra Sans Pro Bold" panose="020B0804040000020004" pitchFamily="34" charset="0"/>
                <a:cs typeface="Calibri"/>
              </a:rPr>
              <a:t>Смольный, 6-й подъезд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3882826" y="3591261"/>
            <a:ext cx="3020034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Тел. +</a:t>
            </a:r>
            <a:r>
              <a:rPr sz="900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7(812)</a:t>
            </a:r>
            <a:r>
              <a:rPr lang="ru-RU" sz="900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576-69-88</a:t>
            </a:r>
            <a:endParaRPr lang="en-US" sz="900" dirty="0" smtClean="0">
              <a:solidFill>
                <a:srgbClr val="59595C"/>
              </a:solidFill>
              <a:latin typeface="Fedra Sans Pro Book" panose="020B0504040000020004" pitchFamily="34" charset="0"/>
              <a:cs typeface="Cambria"/>
            </a:endParaRPr>
          </a:p>
          <a:p>
            <a:pPr marL="12700">
              <a:lnSpc>
                <a:spcPct val="100000"/>
              </a:lnSpc>
            </a:pPr>
            <a:endParaRPr lang="ru-RU" sz="900" dirty="0" smtClean="0">
              <a:solidFill>
                <a:srgbClr val="59595C"/>
              </a:solidFill>
              <a:latin typeface="Fedra Sans Pro Book" panose="020B0504040000020004" pitchFamily="34" charset="0"/>
              <a:cs typeface="Cambria"/>
            </a:endParaRPr>
          </a:p>
          <a:p>
            <a:pPr marL="12700">
              <a:lnSpc>
                <a:spcPct val="100000"/>
              </a:lnSpc>
            </a:pPr>
            <a:endParaRPr lang="en-US" sz="900" dirty="0" smtClean="0">
              <a:solidFill>
                <a:srgbClr val="59595C"/>
              </a:solidFill>
              <a:latin typeface="Fedra Sans Pro Book" panose="020B0504040000020004" pitchFamily="34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en-US" sz="1000" b="1" dirty="0" smtClean="0">
                <a:solidFill>
                  <a:srgbClr val="67328C"/>
                </a:solidFill>
                <a:latin typeface="Fedra Sans Pro Book" panose="020B0504040000020004" pitchFamily="34" charset="0"/>
                <a:cs typeface="Cambria"/>
              </a:rPr>
              <a:t>www.spbinvestment.ru</a:t>
            </a:r>
            <a:endParaRPr lang="ru-RU" sz="1000" b="1" dirty="0" smtClean="0">
              <a:solidFill>
                <a:srgbClr val="67328C"/>
              </a:solidFill>
              <a:latin typeface="Fedra Sans Pro Book" panose="020B0504040000020004" pitchFamily="34" charset="0"/>
              <a:cs typeface="Cambria"/>
            </a:endParaRPr>
          </a:p>
          <a:p>
            <a:pPr marL="12700">
              <a:lnSpc>
                <a:spcPct val="150000"/>
              </a:lnSpc>
              <a:spcBef>
                <a:spcPts val="40"/>
              </a:spcBef>
            </a:pPr>
            <a:r>
              <a:rPr lang="en-US" sz="1000" b="1" dirty="0">
                <a:solidFill>
                  <a:srgbClr val="67328C"/>
                </a:solidFill>
                <a:latin typeface="Fedra Sans Pro Bold"/>
                <a:cs typeface="Fedra Sans Pro Bold"/>
              </a:rPr>
              <a:t>www.facebook.com/ComInvestSPb/</a:t>
            </a:r>
          </a:p>
          <a:p>
            <a:pPr marL="12700">
              <a:lnSpc>
                <a:spcPct val="150000"/>
              </a:lnSpc>
              <a:spcBef>
                <a:spcPts val="40"/>
              </a:spcBef>
            </a:pPr>
            <a:r>
              <a:rPr lang="en-US" sz="1000" b="1" dirty="0">
                <a:solidFill>
                  <a:srgbClr val="67328C"/>
                </a:solidFill>
                <a:latin typeface="Fedra Sans Pro Bold"/>
                <a:cs typeface="Fedra Sans Pro Bold"/>
              </a:rPr>
              <a:t>instagram.com/</a:t>
            </a:r>
            <a:r>
              <a:rPr lang="en-US" sz="1000" b="1" dirty="0" err="1">
                <a:solidFill>
                  <a:srgbClr val="67328C"/>
                </a:solidFill>
                <a:latin typeface="Fedra Sans Pro Bold"/>
                <a:cs typeface="Fedra Sans Pro Bold"/>
              </a:rPr>
              <a:t>investinspb</a:t>
            </a:r>
            <a:r>
              <a:rPr lang="en-US" sz="1000" b="1" dirty="0">
                <a:solidFill>
                  <a:srgbClr val="67328C"/>
                </a:solidFill>
                <a:latin typeface="Fedra Sans Pro Bold"/>
                <a:cs typeface="Fedra Sans Pro Bold"/>
              </a:rPr>
              <a:t>/</a:t>
            </a:r>
            <a:endParaRPr lang="en-US" sz="1000" dirty="0">
              <a:latin typeface="Fedra Sans Pro Bold"/>
              <a:cs typeface="Fedra Sans Pro Bold"/>
            </a:endParaRPr>
          </a:p>
          <a:p>
            <a:pPr marL="12700">
              <a:lnSpc>
                <a:spcPct val="100000"/>
              </a:lnSpc>
            </a:pPr>
            <a:endParaRPr lang="en-US" sz="1000" b="1" dirty="0" smtClean="0">
              <a:solidFill>
                <a:srgbClr val="67328C"/>
              </a:solidFill>
              <a:latin typeface="Fedra Sans Pro Book" panose="020B0504040000020004" pitchFamily="34" charset="0"/>
              <a:cs typeface="Cambria"/>
            </a:endParaRPr>
          </a:p>
        </p:txBody>
      </p:sp>
      <p:pic>
        <p:nvPicPr>
          <p:cNvPr id="15" name="Изображение 14" descr="log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02" y="1593567"/>
            <a:ext cx="1176528" cy="868680"/>
          </a:xfrm>
          <a:prstGeom prst="rect">
            <a:avLst/>
          </a:prstGeom>
        </p:spPr>
      </p:pic>
      <p:pic>
        <p:nvPicPr>
          <p:cNvPr id="2" name="Изображение 1" descr="instagram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28" y="4437391"/>
            <a:ext cx="154784" cy="154784"/>
          </a:xfrm>
          <a:prstGeom prst="rect">
            <a:avLst/>
          </a:prstGeom>
        </p:spPr>
      </p:pic>
      <p:pic>
        <p:nvPicPr>
          <p:cNvPr id="3" name="Изображение 2" descr="facebook-0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37" y="4168049"/>
            <a:ext cx="205679" cy="269342"/>
          </a:xfrm>
          <a:prstGeom prst="rect">
            <a:avLst/>
          </a:prstGeom>
        </p:spPr>
      </p:pic>
      <p:pic>
        <p:nvPicPr>
          <p:cNvPr id="14" name="Изображение 13" descr="web-0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8" y="3974413"/>
            <a:ext cx="190224" cy="249103"/>
          </a:xfrm>
          <a:prstGeom prst="rect">
            <a:avLst/>
          </a:prstGeom>
        </p:spPr>
      </p:pic>
      <p:sp>
        <p:nvSpPr>
          <p:cNvPr id="16" name="object 6"/>
          <p:cNvSpPr txBox="1"/>
          <p:nvPr/>
        </p:nvSpPr>
        <p:spPr>
          <a:xfrm>
            <a:off x="6927784" y="2541898"/>
            <a:ext cx="304495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lang="ru-RU" sz="13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Фронт-офис «единого окна» для инвесторов</a:t>
            </a:r>
            <a:endParaRPr lang="ru-RU" sz="1300" b="1" dirty="0" smtClean="0">
              <a:solidFill>
                <a:srgbClr val="67308F"/>
              </a:solidFill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6927784" y="3151161"/>
            <a:ext cx="2162847" cy="28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900" b="1" dirty="0" err="1" smtClean="0">
                <a:solidFill>
                  <a:srgbClr val="58595B"/>
                </a:solidFill>
                <a:latin typeface="Fedra Sans Pro Bold" panose="020B0804040000020004" pitchFamily="34" charset="0"/>
                <a:cs typeface="Calibri"/>
              </a:rPr>
              <a:t>Россия</a:t>
            </a:r>
            <a:r>
              <a:rPr sz="900" b="1" dirty="0">
                <a:solidFill>
                  <a:srgbClr val="58595B"/>
                </a:solidFill>
                <a:latin typeface="Fedra Sans Pro Bold" panose="020B0804040000020004" pitchFamily="34" charset="0"/>
                <a:cs typeface="Calibri"/>
              </a:rPr>
              <a:t>, Санкт-Петербург,  </a:t>
            </a:r>
            <a:r>
              <a:rPr lang="ru-RU" sz="900" b="1" dirty="0" smtClean="0">
                <a:solidFill>
                  <a:srgbClr val="58595B"/>
                </a:solidFill>
                <a:latin typeface="Fedra Sans Pro Bold" panose="020B0804040000020004" pitchFamily="34" charset="0"/>
                <a:cs typeface="Calibri"/>
              </a:rPr>
              <a:t>Московский проспек</a:t>
            </a:r>
            <a:r>
              <a:rPr lang="ru-RU" sz="900" b="1" dirty="0" smtClean="0">
                <a:solidFill>
                  <a:srgbClr val="58595B"/>
                </a:solidFill>
                <a:latin typeface="Fedra Sans Pro Bold" panose="020B0804040000020004" pitchFamily="34" charset="0"/>
                <a:cs typeface="Calibri"/>
              </a:rPr>
              <a:t>т д.60/129, </a:t>
            </a:r>
            <a:r>
              <a:rPr lang="ru-RU" sz="900" b="1" dirty="0" err="1" smtClean="0">
                <a:solidFill>
                  <a:srgbClr val="58595B"/>
                </a:solidFill>
                <a:latin typeface="Fedra Sans Pro Bold" panose="020B0804040000020004" pitchFamily="34" charset="0"/>
                <a:cs typeface="Calibri"/>
              </a:rPr>
              <a:t>лит.А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6927784" y="3584153"/>
            <a:ext cx="3215960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Тел. +</a:t>
            </a:r>
            <a:r>
              <a:rPr sz="900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7(812)</a:t>
            </a:r>
            <a:r>
              <a:rPr lang="ru-RU" sz="900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332-22-32</a:t>
            </a:r>
            <a:endParaRPr lang="en-US" sz="900" dirty="0" smtClean="0">
              <a:solidFill>
                <a:srgbClr val="59595C"/>
              </a:solidFill>
              <a:latin typeface="Fedra Sans Pro Book" panose="020B0504040000020004" pitchFamily="34" charset="0"/>
              <a:cs typeface="Cambria"/>
            </a:endParaRPr>
          </a:p>
          <a:p>
            <a:pPr marL="12700">
              <a:lnSpc>
                <a:spcPct val="100000"/>
              </a:lnSpc>
            </a:pPr>
            <a:endParaRPr lang="ru-RU" sz="900" dirty="0" smtClean="0">
              <a:solidFill>
                <a:srgbClr val="59595C"/>
              </a:solidFill>
              <a:latin typeface="Fedra Sans Pro Book" panose="020B0504040000020004" pitchFamily="34" charset="0"/>
              <a:cs typeface="Cambria"/>
            </a:endParaRPr>
          </a:p>
          <a:p>
            <a:pPr marL="12700">
              <a:lnSpc>
                <a:spcPct val="100000"/>
              </a:lnSpc>
            </a:pPr>
            <a:endParaRPr lang="en-US" sz="900" dirty="0" smtClean="0">
              <a:solidFill>
                <a:srgbClr val="59595C"/>
              </a:solidFill>
              <a:latin typeface="Fedra Sans Pro Book" panose="020B0504040000020004" pitchFamily="34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en-US" sz="1000" b="1" dirty="0" smtClean="0">
                <a:solidFill>
                  <a:srgbClr val="67328C"/>
                </a:solidFill>
                <a:latin typeface="Fedra Sans Pro Book" panose="020B0504040000020004" pitchFamily="34" charset="0"/>
                <a:cs typeface="Cambria"/>
              </a:rPr>
              <a:t>info@stateinvest.spb.ru </a:t>
            </a:r>
            <a:endParaRPr lang="en-US" sz="1000" b="1" dirty="0" smtClean="0">
              <a:solidFill>
                <a:srgbClr val="67328C"/>
              </a:solidFill>
              <a:latin typeface="Fedra Sans Pro Book" panose="020B0504040000020004" pitchFamily="34" charset="0"/>
              <a:cs typeface="Cambria"/>
            </a:endParaRPr>
          </a:p>
        </p:txBody>
      </p:sp>
      <p:pic>
        <p:nvPicPr>
          <p:cNvPr id="19" name="Изображение 13" descr="web-0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947" y="3971727"/>
            <a:ext cx="190224" cy="249103"/>
          </a:xfrm>
          <a:prstGeom prst="rect">
            <a:avLst/>
          </a:prstGeom>
        </p:spPr>
      </p:pic>
      <p:pic>
        <p:nvPicPr>
          <p:cNvPr id="20" name="Изображение 2" descr="facebook-0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008" y="4204888"/>
            <a:ext cx="205679" cy="269342"/>
          </a:xfrm>
          <a:prstGeom prst="rect">
            <a:avLst/>
          </a:prstGeom>
        </p:spPr>
      </p:pic>
      <p:pic>
        <p:nvPicPr>
          <p:cNvPr id="21" name="Изображение 1" descr="instagram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667" y="4486389"/>
            <a:ext cx="154784" cy="1547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69" y="4513644"/>
            <a:ext cx="27813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5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ma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90" y="-1227"/>
            <a:ext cx="10688638" cy="7556392"/>
          </a:xfrm>
          <a:prstGeom prst="rect">
            <a:avLst/>
          </a:prstGeom>
        </p:spPr>
      </p:pic>
      <p:pic>
        <p:nvPicPr>
          <p:cNvPr id="5" name="Изображение 4" descr="head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0688638" cy="1499091"/>
          </a:xfrm>
          <a:prstGeom prst="rect">
            <a:avLst/>
          </a:prstGeom>
        </p:spPr>
      </p:pic>
      <p:sp>
        <p:nvSpPr>
          <p:cNvPr id="6" name="object 656"/>
          <p:cNvSpPr txBox="1">
            <a:spLocks noGrp="1"/>
          </p:cNvSpPr>
          <p:nvPr>
            <p:ph type="title"/>
          </p:nvPr>
        </p:nvSpPr>
        <p:spPr>
          <a:xfrm>
            <a:off x="405965" y="466690"/>
            <a:ext cx="988146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sz="3000" dirty="0">
                <a:solidFill>
                  <a:schemeClr val="bg1"/>
                </a:solidFill>
                <a:latin typeface="Fedra Sans Pro Bold" panose="020B0804040000020004" pitchFamily="34" charset="0"/>
              </a:rPr>
              <a:t>География присутствия</a:t>
            </a:r>
          </a:p>
        </p:txBody>
      </p:sp>
      <p:sp>
        <p:nvSpPr>
          <p:cNvPr id="7" name="object 657"/>
          <p:cNvSpPr txBox="1"/>
          <p:nvPr/>
        </p:nvSpPr>
        <p:spPr>
          <a:xfrm>
            <a:off x="400428" y="206744"/>
            <a:ext cx="15338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Fedra Sans Pro Book" panose="020B0504040000020004" pitchFamily="34" charset="0"/>
                <a:cs typeface="Cambria"/>
              </a:rPr>
              <a:t>О Компании</a:t>
            </a:r>
            <a:endParaRPr sz="10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8" name="object 562"/>
          <p:cNvSpPr/>
          <p:nvPr/>
        </p:nvSpPr>
        <p:spPr>
          <a:xfrm>
            <a:off x="923578" y="483902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575" y="0"/>
                </a:moveTo>
                <a:lnTo>
                  <a:pt x="17450" y="2246"/>
                </a:lnTo>
                <a:lnTo>
                  <a:pt x="8367" y="8374"/>
                </a:lnTo>
                <a:lnTo>
                  <a:pt x="2244" y="17461"/>
                </a:lnTo>
                <a:lnTo>
                  <a:pt x="0" y="28587"/>
                </a:lnTo>
                <a:lnTo>
                  <a:pt x="2244" y="39714"/>
                </a:lnTo>
                <a:lnTo>
                  <a:pt x="8367" y="48801"/>
                </a:lnTo>
                <a:lnTo>
                  <a:pt x="17450" y="54928"/>
                </a:lnTo>
                <a:lnTo>
                  <a:pt x="28575" y="57175"/>
                </a:lnTo>
                <a:lnTo>
                  <a:pt x="39701" y="54928"/>
                </a:lnTo>
                <a:lnTo>
                  <a:pt x="48788" y="48801"/>
                </a:lnTo>
                <a:lnTo>
                  <a:pt x="54915" y="39714"/>
                </a:lnTo>
                <a:lnTo>
                  <a:pt x="57162" y="28587"/>
                </a:lnTo>
                <a:lnTo>
                  <a:pt x="54915" y="17461"/>
                </a:lnTo>
                <a:lnTo>
                  <a:pt x="48788" y="8374"/>
                </a:lnTo>
                <a:lnTo>
                  <a:pt x="39701" y="2246"/>
                </a:lnTo>
                <a:lnTo>
                  <a:pt x="28575" y="0"/>
                </a:lnTo>
                <a:close/>
              </a:path>
            </a:pathLst>
          </a:custGeom>
          <a:solidFill>
            <a:srgbClr val="6EBF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63"/>
          <p:cNvSpPr/>
          <p:nvPr/>
        </p:nvSpPr>
        <p:spPr>
          <a:xfrm>
            <a:off x="923578" y="552834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575" y="0"/>
                </a:moveTo>
                <a:lnTo>
                  <a:pt x="17450" y="2246"/>
                </a:lnTo>
                <a:lnTo>
                  <a:pt x="8367" y="8374"/>
                </a:lnTo>
                <a:lnTo>
                  <a:pt x="2244" y="17461"/>
                </a:lnTo>
                <a:lnTo>
                  <a:pt x="0" y="28587"/>
                </a:lnTo>
                <a:lnTo>
                  <a:pt x="2244" y="39714"/>
                </a:lnTo>
                <a:lnTo>
                  <a:pt x="8367" y="48801"/>
                </a:lnTo>
                <a:lnTo>
                  <a:pt x="17450" y="54928"/>
                </a:lnTo>
                <a:lnTo>
                  <a:pt x="28575" y="57175"/>
                </a:lnTo>
                <a:lnTo>
                  <a:pt x="39701" y="54928"/>
                </a:lnTo>
                <a:lnTo>
                  <a:pt x="48788" y="48801"/>
                </a:lnTo>
                <a:lnTo>
                  <a:pt x="54915" y="39714"/>
                </a:lnTo>
                <a:lnTo>
                  <a:pt x="57162" y="28587"/>
                </a:lnTo>
                <a:lnTo>
                  <a:pt x="54915" y="17461"/>
                </a:lnTo>
                <a:lnTo>
                  <a:pt x="48788" y="8374"/>
                </a:lnTo>
                <a:lnTo>
                  <a:pt x="39701" y="2246"/>
                </a:lnTo>
                <a:lnTo>
                  <a:pt x="28575" y="0"/>
                </a:lnTo>
                <a:close/>
              </a:path>
            </a:pathLst>
          </a:custGeom>
          <a:solidFill>
            <a:srgbClr val="EC2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64"/>
          <p:cNvSpPr/>
          <p:nvPr/>
        </p:nvSpPr>
        <p:spPr>
          <a:xfrm>
            <a:off x="923578" y="621356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575" y="0"/>
                </a:moveTo>
                <a:lnTo>
                  <a:pt x="17450" y="2246"/>
                </a:lnTo>
                <a:lnTo>
                  <a:pt x="8367" y="8374"/>
                </a:lnTo>
                <a:lnTo>
                  <a:pt x="2244" y="17461"/>
                </a:lnTo>
                <a:lnTo>
                  <a:pt x="0" y="28587"/>
                </a:lnTo>
                <a:lnTo>
                  <a:pt x="2244" y="39714"/>
                </a:lnTo>
                <a:lnTo>
                  <a:pt x="8367" y="48801"/>
                </a:lnTo>
                <a:lnTo>
                  <a:pt x="17450" y="54928"/>
                </a:lnTo>
                <a:lnTo>
                  <a:pt x="28575" y="57175"/>
                </a:lnTo>
                <a:lnTo>
                  <a:pt x="39701" y="54928"/>
                </a:lnTo>
                <a:lnTo>
                  <a:pt x="48788" y="48801"/>
                </a:lnTo>
                <a:lnTo>
                  <a:pt x="54915" y="39714"/>
                </a:lnTo>
                <a:lnTo>
                  <a:pt x="57162" y="28587"/>
                </a:lnTo>
                <a:lnTo>
                  <a:pt x="54915" y="17461"/>
                </a:lnTo>
                <a:lnTo>
                  <a:pt x="48788" y="8374"/>
                </a:lnTo>
                <a:lnTo>
                  <a:pt x="39701" y="2246"/>
                </a:lnTo>
                <a:lnTo>
                  <a:pt x="28575" y="0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71"/>
          <p:cNvSpPr txBox="1"/>
          <p:nvPr/>
        </p:nvSpPr>
        <p:spPr>
          <a:xfrm>
            <a:off x="401016" y="4642244"/>
            <a:ext cx="68250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А также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2" name="object 572"/>
          <p:cNvSpPr txBox="1"/>
          <p:nvPr/>
        </p:nvSpPr>
        <p:spPr>
          <a:xfrm>
            <a:off x="907045" y="6280995"/>
            <a:ext cx="614712" cy="287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9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портовые  ОЭЗ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4" name="object 576"/>
          <p:cNvSpPr txBox="1"/>
          <p:nvPr/>
        </p:nvSpPr>
        <p:spPr>
          <a:xfrm>
            <a:off x="-416680" y="4799218"/>
            <a:ext cx="2038005" cy="1882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550" spc="-185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9</a:t>
            </a:r>
            <a:endParaRPr sz="3550" dirty="0">
              <a:latin typeface="Fedra Sans Pro Normal Normal"/>
              <a:cs typeface="Fedra Sans Pro Normal Normal"/>
            </a:endParaRPr>
          </a:p>
          <a:p>
            <a:pPr marL="101600" algn="ctr">
              <a:lnSpc>
                <a:spcPct val="100000"/>
              </a:lnSpc>
              <a:spcBef>
                <a:spcPts val="1375"/>
              </a:spcBef>
            </a:pPr>
            <a:r>
              <a:rPr lang="en-US" sz="3550" spc="275" dirty="0" smtClean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10</a:t>
            </a:r>
            <a:endParaRPr sz="3550" dirty="0">
              <a:latin typeface="Fedra Sans Pro Normal Normal"/>
              <a:cs typeface="Fedra Sans Pro Normal Normal"/>
            </a:endParaRPr>
          </a:p>
          <a:p>
            <a:pPr marL="113664" algn="ctr">
              <a:lnSpc>
                <a:spcPct val="100000"/>
              </a:lnSpc>
              <a:spcBef>
                <a:spcPts val="545"/>
              </a:spcBef>
            </a:pPr>
            <a:r>
              <a:rPr lang="en-US" sz="3550" spc="-10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1</a:t>
            </a:r>
            <a:endParaRPr sz="3550" dirty="0">
              <a:latin typeface="Fedra Sans Pro Normal Normal"/>
              <a:cs typeface="Fedra Sans Pro Normal Normal"/>
            </a:endParaRPr>
          </a:p>
        </p:txBody>
      </p:sp>
      <p:sp>
        <p:nvSpPr>
          <p:cNvPr id="26" name="object 631"/>
          <p:cNvSpPr/>
          <p:nvPr/>
        </p:nvSpPr>
        <p:spPr>
          <a:xfrm>
            <a:off x="716848" y="1433068"/>
            <a:ext cx="57150" cy="57785"/>
          </a:xfrm>
          <a:custGeom>
            <a:avLst/>
            <a:gdLst/>
            <a:ahLst/>
            <a:cxnLst/>
            <a:rect l="l" t="t" r="r" b="b"/>
            <a:pathLst>
              <a:path w="57150" h="57784">
                <a:moveTo>
                  <a:pt x="28574" y="0"/>
                </a:moveTo>
                <a:lnTo>
                  <a:pt x="17450" y="2246"/>
                </a:lnTo>
                <a:lnTo>
                  <a:pt x="8367" y="8374"/>
                </a:lnTo>
                <a:lnTo>
                  <a:pt x="2244" y="17461"/>
                </a:lnTo>
                <a:lnTo>
                  <a:pt x="0" y="28587"/>
                </a:lnTo>
                <a:lnTo>
                  <a:pt x="2244" y="39714"/>
                </a:lnTo>
                <a:lnTo>
                  <a:pt x="8367" y="48801"/>
                </a:lnTo>
                <a:lnTo>
                  <a:pt x="17450" y="54928"/>
                </a:lnTo>
                <a:lnTo>
                  <a:pt x="28574" y="57175"/>
                </a:lnTo>
                <a:lnTo>
                  <a:pt x="39701" y="54928"/>
                </a:lnTo>
                <a:lnTo>
                  <a:pt x="48788" y="48801"/>
                </a:lnTo>
                <a:lnTo>
                  <a:pt x="54915" y="39714"/>
                </a:lnTo>
                <a:lnTo>
                  <a:pt x="57162" y="28587"/>
                </a:lnTo>
                <a:lnTo>
                  <a:pt x="54915" y="17461"/>
                </a:lnTo>
                <a:lnTo>
                  <a:pt x="48788" y="8374"/>
                </a:lnTo>
                <a:lnTo>
                  <a:pt x="39701" y="2246"/>
                </a:lnTo>
                <a:lnTo>
                  <a:pt x="28574" y="0"/>
                </a:lnTo>
                <a:close/>
              </a:path>
            </a:pathLst>
          </a:custGeom>
          <a:solidFill>
            <a:srgbClr val="673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65"/>
          <p:cNvSpPr txBox="1"/>
          <p:nvPr/>
        </p:nvSpPr>
        <p:spPr>
          <a:xfrm>
            <a:off x="699145" y="2275310"/>
            <a:ext cx="1738338" cy="864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9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Территории в крупнейших  научно-образовательных  центрах, имеющих богатые  научные </a:t>
            </a:r>
            <a:r>
              <a:rPr sz="900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традиции</a:t>
            </a:r>
            <a:r>
              <a:rPr lang="ru-RU" sz="900" dirty="0">
                <a:latin typeface="Fedra Sans Pro Book" panose="020B0504040000020004" pitchFamily="34" charset="0"/>
                <a:cs typeface="Cambria"/>
              </a:rPr>
              <a:t> </a:t>
            </a:r>
            <a:r>
              <a:rPr sz="900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и </a:t>
            </a:r>
            <a:r>
              <a:rPr sz="9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признанные исследова-  тельские школы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51" name="object 566"/>
          <p:cNvSpPr txBox="1"/>
          <p:nvPr/>
        </p:nvSpPr>
        <p:spPr>
          <a:xfrm>
            <a:off x="699145" y="3258966"/>
            <a:ext cx="1626021" cy="43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9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Большие возможности  развития инновационного  бизнеса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52" name="object 567"/>
          <p:cNvSpPr txBox="1"/>
          <p:nvPr/>
        </p:nvSpPr>
        <p:spPr>
          <a:xfrm>
            <a:off x="699144" y="3837959"/>
            <a:ext cx="1626021" cy="57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9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Производство наукоемкой  продукции и вывода ее на  российские и международ-  ные рынки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53" name="object 570"/>
          <p:cNvSpPr txBox="1"/>
          <p:nvPr/>
        </p:nvSpPr>
        <p:spPr>
          <a:xfrm>
            <a:off x="902052" y="4898549"/>
            <a:ext cx="1000694" cy="43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9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туристско-  рекреационных  ОЭЗ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55" name="object 603"/>
          <p:cNvSpPr txBox="1"/>
          <p:nvPr/>
        </p:nvSpPr>
        <p:spPr>
          <a:xfrm>
            <a:off x="686264" y="1544459"/>
            <a:ext cx="1419406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технико-</a:t>
            </a:r>
          </a:p>
          <a:p>
            <a:pPr marL="12700" marR="5080">
              <a:lnSpc>
                <a:spcPct val="100000"/>
              </a:lnSpc>
            </a:pPr>
            <a:r>
              <a:rPr lang="ru-RU"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внедренческих ОЭЗ </a:t>
            </a:r>
            <a:endParaRPr lang="ru-RU" sz="13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56" name="object 604"/>
          <p:cNvSpPr txBox="1"/>
          <p:nvPr/>
        </p:nvSpPr>
        <p:spPr>
          <a:xfrm>
            <a:off x="385074" y="1364145"/>
            <a:ext cx="269240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550" spc="114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6</a:t>
            </a:r>
            <a:endParaRPr sz="3550" dirty="0">
              <a:latin typeface="Fedra Sans Pro Normal Normal"/>
              <a:cs typeface="Fedra Sans Pro Normal Normal"/>
            </a:endParaRPr>
          </a:p>
        </p:txBody>
      </p:sp>
      <p:sp>
        <p:nvSpPr>
          <p:cNvPr id="58" name="object 573"/>
          <p:cNvSpPr txBox="1"/>
          <p:nvPr/>
        </p:nvSpPr>
        <p:spPr>
          <a:xfrm>
            <a:off x="907057" y="5592289"/>
            <a:ext cx="1289761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промышленно</a:t>
            </a:r>
            <a:r>
              <a:rPr sz="900" b="1" dirty="0" smtClean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-</a:t>
            </a:r>
            <a:endParaRPr lang="en-US" sz="900" b="1" dirty="0" smtClean="0">
              <a:solidFill>
                <a:srgbClr val="59595C"/>
              </a:solidFill>
              <a:latin typeface="Fedra Sans Pro Bold" panose="020B0804040000020004" pitchFamily="34" charset="0"/>
              <a:cs typeface="Calibri"/>
            </a:endParaRPr>
          </a:p>
          <a:p>
            <a:pPr marL="12700"/>
            <a:r>
              <a:rPr lang="ru-RU" sz="900" b="1" dirty="0" smtClean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Производственных</a:t>
            </a:r>
            <a:endParaRPr lang="en-US" sz="900" b="1" dirty="0" smtClean="0">
              <a:solidFill>
                <a:srgbClr val="59595C"/>
              </a:solidFill>
              <a:latin typeface="Fedra Sans Pro Bold" panose="020B0804040000020004" pitchFamily="34" charset="0"/>
              <a:cs typeface="Calibri"/>
            </a:endParaRPr>
          </a:p>
          <a:p>
            <a:pPr marL="12700"/>
            <a:r>
              <a:rPr lang="ru-RU" sz="900" b="1" dirty="0" smtClean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ОЭЗ</a:t>
            </a:r>
            <a:endParaRPr lang="ru-RU"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59" name="object 577"/>
          <p:cNvSpPr txBox="1"/>
          <p:nvPr/>
        </p:nvSpPr>
        <p:spPr>
          <a:xfrm>
            <a:off x="3628948" y="1816329"/>
            <a:ext cx="1819986" cy="61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ОЭЗ «Санкт-Петербург»</a:t>
            </a:r>
            <a:endParaRPr sz="1100" dirty="0">
              <a:latin typeface="Fedra Sans Pro Bold" panose="020B08040400000200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700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Санкт-Петербург</a:t>
            </a:r>
            <a:endParaRPr sz="700" dirty="0">
              <a:latin typeface="Fedra Sans Pro Normal Normal"/>
              <a:cs typeface="Fedra Sans Pro Normal Norm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200" dirty="0">
                <a:solidFill>
                  <a:srgbClr val="066AB4"/>
                </a:solidFill>
                <a:latin typeface="Fedra Sans Pro Normal Normal"/>
                <a:cs typeface="Fedra Sans Pro Normal Normal"/>
              </a:rPr>
              <a:t>129</a:t>
            </a:r>
            <a:r>
              <a:rPr sz="800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400" baseline="55555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га</a:t>
            </a:r>
            <a:endParaRPr sz="1400" baseline="55555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62" name="object 581"/>
          <p:cNvSpPr txBox="1"/>
          <p:nvPr/>
        </p:nvSpPr>
        <p:spPr>
          <a:xfrm>
            <a:off x="5457926" y="1812506"/>
            <a:ext cx="1162762" cy="630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ОЭЗ «Дубна»</a:t>
            </a:r>
            <a:endParaRPr sz="1100" dirty="0">
              <a:latin typeface="Fedra Sans Pro Bold" panose="020B08040400000200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700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Московская обл.</a:t>
            </a:r>
            <a:endParaRPr sz="700" dirty="0">
              <a:latin typeface="Fedra Sans Pro Normal Normal"/>
              <a:cs typeface="Fedra Sans Pro Normal Norm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66AB4"/>
                </a:solidFill>
                <a:latin typeface="Fedra Sans Pro Normal Normal"/>
                <a:cs typeface="Fedra Sans Pro Normal Normal"/>
              </a:rPr>
              <a:t>187</a:t>
            </a:r>
            <a:r>
              <a:rPr sz="800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400" baseline="55555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га</a:t>
            </a:r>
            <a:endParaRPr sz="1400" baseline="55555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63" name="object 605"/>
          <p:cNvSpPr txBox="1"/>
          <p:nvPr/>
        </p:nvSpPr>
        <p:spPr>
          <a:xfrm>
            <a:off x="7018583" y="1578167"/>
            <a:ext cx="277867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0840" algn="dist">
              <a:lnSpc>
                <a:spcPct val="100000"/>
              </a:lnSpc>
            </a:pPr>
            <a:r>
              <a:rPr sz="10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Отраслевая </a:t>
            </a:r>
            <a:r>
              <a:rPr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специализация</a:t>
            </a:r>
            <a:r>
              <a:rPr lang="en-US"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особых </a:t>
            </a:r>
            <a:r>
              <a:rPr sz="10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экономических </a:t>
            </a:r>
            <a:r>
              <a:rPr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зон</a:t>
            </a:r>
            <a:r>
              <a:rPr lang="en-US"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в России</a:t>
            </a:r>
            <a:endParaRPr lang="en-US" sz="1000" b="1" dirty="0" smtClean="0">
              <a:solidFill>
                <a:srgbClr val="67308F"/>
              </a:solidFill>
              <a:latin typeface="Fedra Sans Pro Bold" panose="020B0804040000020004" pitchFamily="34" charset="0"/>
              <a:cs typeface="Calibri"/>
            </a:endParaRPr>
          </a:p>
          <a:p>
            <a:pPr marL="12700" marR="370840" algn="dist">
              <a:lnSpc>
                <a:spcPct val="100000"/>
              </a:lnSpc>
            </a:pPr>
            <a:r>
              <a:rPr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и </a:t>
            </a:r>
            <a:r>
              <a:rPr sz="10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широкая география  присутствия позволяют </a:t>
            </a:r>
            <a:r>
              <a:rPr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резидентам</a:t>
            </a:r>
            <a:r>
              <a:rPr lang="ru-RU"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выбирать привлекательную площадку</a:t>
            </a:r>
            <a:endParaRPr lang="en-US" sz="1000" b="1" dirty="0" smtClean="0">
              <a:solidFill>
                <a:srgbClr val="67308F"/>
              </a:solidFill>
              <a:latin typeface="Fedra Sans Pro Bold" panose="020B0804040000020004" pitchFamily="34" charset="0"/>
              <a:cs typeface="Calibri"/>
            </a:endParaRPr>
          </a:p>
          <a:p>
            <a:pPr marL="12700" marR="370840" algn="dist">
              <a:lnSpc>
                <a:spcPct val="100000"/>
              </a:lnSpc>
            </a:pPr>
            <a:r>
              <a:rPr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для </a:t>
            </a:r>
            <a:r>
              <a:rPr sz="10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реализации своих </a:t>
            </a:r>
            <a:r>
              <a:rPr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проектов</a:t>
            </a:r>
            <a:endParaRPr sz="10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65" name="object 578"/>
          <p:cNvSpPr txBox="1"/>
          <p:nvPr/>
        </p:nvSpPr>
        <p:spPr>
          <a:xfrm>
            <a:off x="2084412" y="6050839"/>
            <a:ext cx="1429574" cy="279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40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ОЭЗ</a:t>
            </a:r>
            <a:r>
              <a:rPr sz="1100" b="1" spc="-40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100" b="1" spc="90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«Иннополис»</a:t>
            </a:r>
            <a:endParaRPr sz="1100" dirty="0">
              <a:latin typeface="Fedra Sans Pro Bold" panose="020B08040400000200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700" spc="40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Респ.</a:t>
            </a:r>
            <a:r>
              <a:rPr sz="700" spc="-75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 </a:t>
            </a:r>
            <a:r>
              <a:rPr sz="700" spc="20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Татарстан</a:t>
            </a:r>
            <a:endParaRPr sz="700" dirty="0">
              <a:latin typeface="Fedra Sans Pro Normal Normal"/>
              <a:cs typeface="Fedra Sans Pro Normal Normal"/>
            </a:endParaRPr>
          </a:p>
        </p:txBody>
      </p:sp>
      <p:sp>
        <p:nvSpPr>
          <p:cNvPr id="66" name="object 579"/>
          <p:cNvSpPr txBox="1"/>
          <p:nvPr/>
        </p:nvSpPr>
        <p:spPr>
          <a:xfrm>
            <a:off x="2120760" y="6518606"/>
            <a:ext cx="732688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250" spc="40" dirty="0" smtClean="0">
                <a:solidFill>
                  <a:srgbClr val="066AB4"/>
                </a:solidFill>
                <a:latin typeface="Fedra Sans Pro Normal Normal"/>
                <a:cs typeface="Fedra Sans Pro Normal Normal"/>
              </a:rPr>
              <a:t>2</a:t>
            </a:r>
            <a:r>
              <a:rPr sz="2250" spc="100" dirty="0" smtClean="0">
                <a:solidFill>
                  <a:srgbClr val="066AB4"/>
                </a:solidFill>
                <a:latin typeface="Fedra Sans Pro Normal Normal"/>
                <a:cs typeface="Fedra Sans Pro Normal Normal"/>
              </a:rPr>
              <a:t>9</a:t>
            </a:r>
            <a:r>
              <a:rPr sz="2250" spc="150" dirty="0" smtClean="0">
                <a:solidFill>
                  <a:srgbClr val="066AB4"/>
                </a:solidFill>
                <a:latin typeface="Fedra Sans Pro Normal Normal"/>
                <a:cs typeface="Fedra Sans Pro Normal Normal"/>
              </a:rPr>
              <a:t>4</a:t>
            </a:r>
            <a:r>
              <a:rPr lang="fi-FI" sz="1600" baseline="55555" dirty="0" err="1" smtClean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га</a:t>
            </a:r>
            <a:endParaRPr lang="fi-FI" sz="1600" baseline="55555" dirty="0">
              <a:latin typeface="Fedra Sans Pro Bold" panose="020B0804040000020004" pitchFamily="34" charset="0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2250" dirty="0">
              <a:latin typeface="Fedra Sans Pro Normal Normal"/>
              <a:cs typeface="Fedra Sans Pro Normal Normal"/>
            </a:endParaRPr>
          </a:p>
        </p:txBody>
      </p:sp>
      <p:sp>
        <p:nvSpPr>
          <p:cNvPr id="67" name="object 537"/>
          <p:cNvSpPr txBox="1"/>
          <p:nvPr/>
        </p:nvSpPr>
        <p:spPr>
          <a:xfrm>
            <a:off x="3362668" y="3832576"/>
            <a:ext cx="35369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165" dirty="0">
                <a:solidFill>
                  <a:srgbClr val="67308F"/>
                </a:solidFill>
                <a:latin typeface="Fedra Sans Pro Bold"/>
                <a:cs typeface="Fedra Sans Pro Bold"/>
              </a:rPr>
              <a:t> </a:t>
            </a:r>
            <a:r>
              <a:rPr sz="600" b="1" spc="90" dirty="0">
                <a:solidFill>
                  <a:srgbClr val="67308F"/>
                </a:solidFill>
                <a:latin typeface="Fedra Sans Pro Bold"/>
                <a:cs typeface="Fedra Sans Pro Bold"/>
              </a:rPr>
              <a:t>Дубна</a:t>
            </a:r>
            <a:r>
              <a:rPr sz="600" b="1" spc="70" dirty="0">
                <a:solidFill>
                  <a:srgbClr val="67308F"/>
                </a:solidFill>
                <a:latin typeface="Fedra Sans Pro Bold"/>
                <a:cs typeface="Fedra Sans Pro Bold"/>
              </a:rPr>
              <a:t> ,</a:t>
            </a:r>
            <a:endParaRPr sz="600" dirty="0">
              <a:latin typeface="Fedra Sans Pro Bold"/>
              <a:cs typeface="Fedra Sans Pro Bold"/>
            </a:endParaRPr>
          </a:p>
        </p:txBody>
      </p:sp>
      <p:sp>
        <p:nvSpPr>
          <p:cNvPr id="68" name="object 540"/>
          <p:cNvSpPr txBox="1"/>
          <p:nvPr/>
        </p:nvSpPr>
        <p:spPr>
          <a:xfrm>
            <a:off x="2429068" y="5610458"/>
            <a:ext cx="914311" cy="16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000"/>
              </a:lnSpc>
            </a:pPr>
            <a:r>
              <a:rPr sz="500" spc="15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r>
              <a:rPr sz="500" spc="90" dirty="0" smtClean="0">
                <a:solidFill>
                  <a:srgbClr val="59595C"/>
                </a:solidFill>
                <a:latin typeface="Fedra Sans Pro Medium"/>
                <a:cs typeface="Fedra Sans Pro Medium"/>
              </a:rPr>
              <a:t>Курорты</a:t>
            </a:r>
            <a:endParaRPr lang="en-US" sz="500" spc="90" dirty="0" smtClean="0">
              <a:solidFill>
                <a:srgbClr val="59595C"/>
              </a:solidFill>
              <a:latin typeface="Fedra Sans Pro Medium"/>
              <a:cs typeface="Fedra Sans Pro Medium"/>
            </a:endParaRPr>
          </a:p>
          <a:p>
            <a:pPr marL="12700" marR="5080">
              <a:lnSpc>
                <a:spcPct val="108000"/>
              </a:lnSpc>
            </a:pPr>
            <a:r>
              <a:rPr lang="en-US" sz="500" spc="85" dirty="0" smtClean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r>
              <a:rPr sz="500" spc="85" dirty="0" err="1" smtClean="0">
                <a:solidFill>
                  <a:srgbClr val="59595C"/>
                </a:solidFill>
                <a:latin typeface="Fedra Sans Pro Medium"/>
                <a:cs typeface="Fedra Sans Pro Medium"/>
              </a:rPr>
              <a:t>Сев</a:t>
            </a:r>
            <a:r>
              <a:rPr sz="500" spc="50" dirty="0">
                <a:solidFill>
                  <a:srgbClr val="59595C"/>
                </a:solidFill>
                <a:latin typeface="Fedra Sans Pro Medium"/>
                <a:cs typeface="Fedra Sans Pro Medium"/>
              </a:rPr>
              <a:t>.</a:t>
            </a:r>
            <a:r>
              <a:rPr sz="500" spc="10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r>
              <a:rPr sz="500" spc="85" dirty="0">
                <a:solidFill>
                  <a:srgbClr val="59595C"/>
                </a:solidFill>
                <a:latin typeface="Fedra Sans Pro Medium"/>
                <a:cs typeface="Fedra Sans Pro Medium"/>
              </a:rPr>
              <a:t>Кавказа</a:t>
            </a:r>
            <a:r>
              <a:rPr sz="500" spc="16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endParaRPr sz="500" dirty="0">
              <a:latin typeface="Fedra Sans Pro Medium"/>
              <a:cs typeface="Fedra Sans Pro Medium"/>
            </a:endParaRPr>
          </a:p>
        </p:txBody>
      </p:sp>
      <p:sp>
        <p:nvSpPr>
          <p:cNvPr id="69" name="object 541"/>
          <p:cNvSpPr txBox="1"/>
          <p:nvPr/>
        </p:nvSpPr>
        <p:spPr>
          <a:xfrm>
            <a:off x="2725953" y="5265039"/>
            <a:ext cx="81356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r>
              <a:rPr sz="500" spc="85" dirty="0">
                <a:solidFill>
                  <a:srgbClr val="59595C"/>
                </a:solidFill>
                <a:latin typeface="Fedra Sans Pro Medium"/>
                <a:cs typeface="Fedra Sans Pro Medium"/>
              </a:rPr>
              <a:t>Астрахань</a:t>
            </a:r>
            <a:r>
              <a:rPr sz="500" spc="16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endParaRPr sz="500" dirty="0">
              <a:latin typeface="Fedra Sans Pro Medium"/>
              <a:cs typeface="Fedra Sans Pro Medium"/>
            </a:endParaRPr>
          </a:p>
        </p:txBody>
      </p:sp>
      <p:sp>
        <p:nvSpPr>
          <p:cNvPr id="70" name="object 544"/>
          <p:cNvSpPr txBox="1"/>
          <p:nvPr/>
        </p:nvSpPr>
        <p:spPr>
          <a:xfrm>
            <a:off x="3030601" y="4520743"/>
            <a:ext cx="34671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r>
              <a:rPr sz="500" spc="80" dirty="0">
                <a:solidFill>
                  <a:srgbClr val="59595C"/>
                </a:solidFill>
                <a:latin typeface="Fedra Sans Pro Medium"/>
                <a:cs typeface="Fedra Sans Pro Medium"/>
              </a:rPr>
              <a:t>Липецк</a:t>
            </a:r>
            <a:r>
              <a:rPr sz="500" spc="16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endParaRPr sz="500" dirty="0">
              <a:latin typeface="Fedra Sans Pro Medium"/>
              <a:cs typeface="Fedra Sans Pro Medium"/>
            </a:endParaRPr>
          </a:p>
        </p:txBody>
      </p:sp>
      <p:sp>
        <p:nvSpPr>
          <p:cNvPr id="71" name="object 545"/>
          <p:cNvSpPr txBox="1"/>
          <p:nvPr/>
        </p:nvSpPr>
        <p:spPr>
          <a:xfrm>
            <a:off x="3137123" y="4143665"/>
            <a:ext cx="126541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>
              <a:lnSpc>
                <a:spcPct val="100000"/>
              </a:lnSpc>
            </a:pPr>
            <a:r>
              <a:rPr sz="500" spc="70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Москва</a:t>
            </a:r>
            <a:endParaRPr sz="500" dirty="0">
              <a:latin typeface="Fedra Sans Pro Normal Normal"/>
              <a:cs typeface="Fedra Sans Pro Normal Norm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500" spc="15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r>
              <a:rPr sz="500" spc="85" dirty="0">
                <a:solidFill>
                  <a:srgbClr val="59595C"/>
                </a:solidFill>
                <a:latin typeface="Fedra Sans Pro Medium"/>
                <a:cs typeface="Fedra Sans Pro Medium"/>
              </a:rPr>
              <a:t>Людиново</a:t>
            </a:r>
            <a:r>
              <a:rPr sz="500" spc="16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endParaRPr sz="500" dirty="0">
              <a:latin typeface="Fedra Sans Pro Medium"/>
              <a:cs typeface="Fedra Sans Pro Medium"/>
            </a:endParaRPr>
          </a:p>
        </p:txBody>
      </p:sp>
      <p:sp>
        <p:nvSpPr>
          <p:cNvPr id="72" name="object 548"/>
          <p:cNvSpPr txBox="1"/>
          <p:nvPr/>
        </p:nvSpPr>
        <p:spPr>
          <a:xfrm>
            <a:off x="3230622" y="3553965"/>
            <a:ext cx="5895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59595C"/>
                </a:solidFill>
                <a:latin typeface="Cambria"/>
                <a:cs typeface="Cambria"/>
              </a:rPr>
              <a:t>Псковска</a:t>
            </a:r>
            <a:r>
              <a:rPr sz="600" spc="60" dirty="0">
                <a:solidFill>
                  <a:srgbClr val="59595C"/>
                </a:solidFill>
                <a:latin typeface="Cambria"/>
                <a:cs typeface="Cambria"/>
              </a:rPr>
              <a:t>я</a:t>
            </a:r>
            <a:r>
              <a:rPr sz="600" spc="-40" dirty="0">
                <a:solidFill>
                  <a:srgbClr val="59595C"/>
                </a:solidFill>
                <a:latin typeface="Cambria"/>
                <a:cs typeface="Cambria"/>
              </a:rPr>
              <a:t> </a:t>
            </a:r>
            <a:r>
              <a:rPr sz="600" spc="40" dirty="0">
                <a:solidFill>
                  <a:srgbClr val="59595C"/>
                </a:solidFill>
                <a:latin typeface="Cambria"/>
                <a:cs typeface="Cambria"/>
              </a:rPr>
              <a:t>обл.</a:t>
            </a:r>
            <a:endParaRPr sz="600" dirty="0">
              <a:latin typeface="Cambria"/>
              <a:cs typeface="Cambria"/>
            </a:endParaRPr>
          </a:p>
        </p:txBody>
      </p:sp>
      <p:sp>
        <p:nvSpPr>
          <p:cNvPr id="73" name="object 549"/>
          <p:cNvSpPr txBox="1"/>
          <p:nvPr/>
        </p:nvSpPr>
        <p:spPr>
          <a:xfrm>
            <a:off x="4278909" y="3019240"/>
            <a:ext cx="11658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600" b="1" spc="155" dirty="0">
                <a:solidFill>
                  <a:srgbClr val="59595C"/>
                </a:solidFill>
                <a:cs typeface="Calibri"/>
              </a:rPr>
              <a:t>«Мурманск»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74" name="object 558"/>
          <p:cNvSpPr txBox="1"/>
          <p:nvPr/>
        </p:nvSpPr>
        <p:spPr>
          <a:xfrm>
            <a:off x="3021037" y="4843793"/>
            <a:ext cx="43688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r>
              <a:rPr sz="500" spc="75" dirty="0">
                <a:solidFill>
                  <a:srgbClr val="59595C"/>
                </a:solidFill>
                <a:latin typeface="Fedra Sans Pro Medium"/>
                <a:cs typeface="Fedra Sans Pro Medium"/>
              </a:rPr>
              <a:t>Ульяновск-</a:t>
            </a:r>
            <a:endParaRPr sz="500" dirty="0">
              <a:latin typeface="Fedra Sans Pro Medium"/>
              <a:cs typeface="Fedra Sans Pro Medium"/>
            </a:endParaRPr>
          </a:p>
        </p:txBody>
      </p:sp>
      <p:sp>
        <p:nvSpPr>
          <p:cNvPr id="75" name="object 628"/>
          <p:cNvSpPr txBox="1"/>
          <p:nvPr/>
        </p:nvSpPr>
        <p:spPr>
          <a:xfrm>
            <a:off x="3408629" y="3335153"/>
            <a:ext cx="71945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165" dirty="0">
                <a:solidFill>
                  <a:srgbClr val="67308F"/>
                </a:solidFill>
                <a:latin typeface="Calibri"/>
                <a:cs typeface="Calibri"/>
              </a:rPr>
              <a:t> </a:t>
            </a:r>
            <a:r>
              <a:rPr sz="600" b="1" spc="80" dirty="0">
                <a:solidFill>
                  <a:srgbClr val="67308F"/>
                </a:solidFill>
                <a:latin typeface="Calibri"/>
                <a:cs typeface="Calibri"/>
              </a:rPr>
              <a:t>Санкт-Петербург</a:t>
            </a:r>
            <a:r>
              <a:rPr sz="600" b="1" spc="175" dirty="0">
                <a:solidFill>
                  <a:srgbClr val="67308F"/>
                </a:solidFill>
                <a:latin typeface="Calibri"/>
                <a:cs typeface="Calibri"/>
              </a:rPr>
              <a:t> 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76" name="object 655"/>
          <p:cNvSpPr txBox="1"/>
          <p:nvPr/>
        </p:nvSpPr>
        <p:spPr>
          <a:xfrm>
            <a:off x="3479612" y="2926862"/>
            <a:ext cx="1409704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30" dirty="0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Санкт-Петербург</a:t>
            </a:r>
            <a:endParaRPr sz="600" dirty="0">
              <a:latin typeface="Fedra Sans Pro Normal Normal"/>
              <a:cs typeface="Fedra Sans Pro Normal Normal"/>
            </a:endParaRPr>
          </a:p>
        </p:txBody>
      </p:sp>
      <p:sp>
        <p:nvSpPr>
          <p:cNvPr id="77" name="object 538"/>
          <p:cNvSpPr txBox="1"/>
          <p:nvPr/>
        </p:nvSpPr>
        <p:spPr>
          <a:xfrm>
            <a:off x="3348969" y="3996178"/>
            <a:ext cx="918876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165" dirty="0">
                <a:solidFill>
                  <a:srgbClr val="67308F"/>
                </a:solidFill>
                <a:latin typeface="Fedra Sans Pro Bold"/>
                <a:cs typeface="Fedra Sans Pro Bold"/>
              </a:rPr>
              <a:t> </a:t>
            </a:r>
            <a:r>
              <a:rPr sz="600" b="1" spc="80" dirty="0">
                <a:solidFill>
                  <a:srgbClr val="67308F"/>
                </a:solidFill>
                <a:latin typeface="Fedra Sans Pro Bold"/>
                <a:cs typeface="Fedra Sans Pro Bold"/>
              </a:rPr>
              <a:t>Зеленоград</a:t>
            </a:r>
            <a:r>
              <a:rPr sz="600" b="1" spc="175" dirty="0">
                <a:solidFill>
                  <a:srgbClr val="67308F"/>
                </a:solidFill>
                <a:latin typeface="Fedra Sans Pro Bold"/>
                <a:cs typeface="Fedra Sans Pro Bold"/>
              </a:rPr>
              <a:t> </a:t>
            </a:r>
            <a:endParaRPr sz="600" dirty="0">
              <a:latin typeface="Fedra Sans Pro Bold"/>
              <a:cs typeface="Fedra Sans Pro Bold"/>
            </a:endParaRPr>
          </a:p>
        </p:txBody>
      </p:sp>
      <p:sp>
        <p:nvSpPr>
          <p:cNvPr id="78" name="object 542"/>
          <p:cNvSpPr txBox="1"/>
          <p:nvPr/>
        </p:nvSpPr>
        <p:spPr>
          <a:xfrm>
            <a:off x="4051541" y="5250789"/>
            <a:ext cx="100742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r>
              <a:rPr sz="500" spc="85" dirty="0">
                <a:solidFill>
                  <a:srgbClr val="59595C"/>
                </a:solidFill>
                <a:latin typeface="Fedra Sans Pro Medium"/>
                <a:cs typeface="Fedra Sans Pro Medium"/>
              </a:rPr>
              <a:t>Титановая</a:t>
            </a:r>
            <a:r>
              <a:rPr sz="500" spc="-6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r>
              <a:rPr sz="500" spc="85" dirty="0">
                <a:solidFill>
                  <a:srgbClr val="59595C"/>
                </a:solidFill>
                <a:latin typeface="Fedra Sans Pro Medium"/>
                <a:cs typeface="Fedra Sans Pro Medium"/>
              </a:rPr>
              <a:t>долина</a:t>
            </a:r>
            <a:r>
              <a:rPr sz="500" spc="16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endParaRPr sz="500" dirty="0">
              <a:latin typeface="Fedra Sans Pro Medium"/>
              <a:cs typeface="Fedra Sans Pro Medium"/>
            </a:endParaRPr>
          </a:p>
        </p:txBody>
      </p:sp>
      <p:sp>
        <p:nvSpPr>
          <p:cNvPr id="79" name="object 546"/>
          <p:cNvSpPr txBox="1"/>
          <p:nvPr/>
        </p:nvSpPr>
        <p:spPr>
          <a:xfrm>
            <a:off x="3050252" y="4470180"/>
            <a:ext cx="70466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60" dirty="0">
                <a:solidFill>
                  <a:srgbClr val="59595C"/>
                </a:solidFill>
                <a:latin typeface="Fedra Sans Pro Book"/>
                <a:cs typeface="Fedra Sans Pro Book"/>
              </a:rPr>
              <a:t>Калужска</a:t>
            </a:r>
            <a:r>
              <a:rPr sz="500" spc="55" dirty="0">
                <a:solidFill>
                  <a:srgbClr val="59595C"/>
                </a:solidFill>
                <a:latin typeface="Fedra Sans Pro Book"/>
                <a:cs typeface="Fedra Sans Pro Book"/>
              </a:rPr>
              <a:t>я</a:t>
            </a:r>
            <a:r>
              <a:rPr sz="500" spc="25" dirty="0">
                <a:solidFill>
                  <a:srgbClr val="59595C"/>
                </a:solidFill>
                <a:latin typeface="Fedra Sans Pro Book"/>
                <a:cs typeface="Fedra Sans Pro Book"/>
              </a:rPr>
              <a:t> </a:t>
            </a:r>
            <a:r>
              <a:rPr sz="500" spc="70" dirty="0">
                <a:solidFill>
                  <a:srgbClr val="59595C"/>
                </a:solidFill>
                <a:latin typeface="Fedra Sans Pro Book"/>
                <a:cs typeface="Fedra Sans Pro Book"/>
              </a:rPr>
              <a:t>обл.</a:t>
            </a:r>
            <a:endParaRPr sz="500" dirty="0">
              <a:latin typeface="Fedra Sans Pro Book"/>
              <a:cs typeface="Fedra Sans Pro Book"/>
            </a:endParaRPr>
          </a:p>
        </p:txBody>
      </p:sp>
      <p:sp>
        <p:nvSpPr>
          <p:cNvPr id="80" name="object 547"/>
          <p:cNvSpPr txBox="1"/>
          <p:nvPr/>
        </p:nvSpPr>
        <p:spPr>
          <a:xfrm>
            <a:off x="3025772" y="3668360"/>
            <a:ext cx="3981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155" dirty="0">
                <a:solidFill>
                  <a:srgbClr val="59595C"/>
                </a:solidFill>
                <a:latin typeface="Calibri"/>
                <a:cs typeface="Calibri"/>
              </a:rPr>
              <a:t> </a:t>
            </a:r>
            <a:r>
              <a:rPr sz="600" b="1" spc="85" dirty="0">
                <a:solidFill>
                  <a:srgbClr val="59595C"/>
                </a:solidFill>
                <a:latin typeface="Calibri"/>
                <a:cs typeface="Calibri"/>
              </a:rPr>
              <a:t>Моглино</a:t>
            </a:r>
            <a:r>
              <a:rPr sz="600" b="1" spc="165" dirty="0">
                <a:solidFill>
                  <a:srgbClr val="59595C"/>
                </a:solidFill>
                <a:latin typeface="Calibri"/>
                <a:cs typeface="Calibri"/>
              </a:rPr>
              <a:t> 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81" name="object 559"/>
          <p:cNvSpPr txBox="1"/>
          <p:nvPr/>
        </p:nvSpPr>
        <p:spPr>
          <a:xfrm>
            <a:off x="3025101" y="4917857"/>
            <a:ext cx="121016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85" dirty="0">
                <a:solidFill>
                  <a:srgbClr val="59595C"/>
                </a:solidFill>
                <a:latin typeface="Fedra Sans Pro Medium"/>
                <a:cs typeface="Fedra Sans Pro Medium"/>
              </a:rPr>
              <a:t>Восточный</a:t>
            </a:r>
            <a:r>
              <a:rPr sz="500" spc="16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endParaRPr sz="500" dirty="0">
              <a:latin typeface="Fedra Sans Pro Medium"/>
              <a:cs typeface="Fedra Sans Pro Medium"/>
            </a:endParaRPr>
          </a:p>
        </p:txBody>
      </p:sp>
      <p:sp>
        <p:nvSpPr>
          <p:cNvPr id="83" name="object 568"/>
          <p:cNvSpPr txBox="1"/>
          <p:nvPr/>
        </p:nvSpPr>
        <p:spPr>
          <a:xfrm>
            <a:off x="3955451" y="4729924"/>
            <a:ext cx="50736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65" dirty="0">
                <a:solidFill>
                  <a:srgbClr val="67308F"/>
                </a:solidFill>
                <a:latin typeface="Fedra Sans Pro Medium"/>
                <a:cs typeface="Fedra Sans Pro Medium"/>
              </a:rPr>
              <a:t> </a:t>
            </a:r>
            <a:r>
              <a:rPr sz="500" spc="85" dirty="0">
                <a:solidFill>
                  <a:srgbClr val="67308F"/>
                </a:solidFill>
                <a:latin typeface="Fedra Sans Pro Medium"/>
                <a:cs typeface="Fedra Sans Pro Medium"/>
              </a:rPr>
              <a:t>Иннополис</a:t>
            </a:r>
            <a:r>
              <a:rPr sz="500" spc="175" dirty="0">
                <a:solidFill>
                  <a:srgbClr val="67308F"/>
                </a:solidFill>
                <a:latin typeface="Fedra Sans Pro Medium"/>
                <a:cs typeface="Fedra Sans Pro Medium"/>
              </a:rPr>
              <a:t> </a:t>
            </a:r>
            <a:endParaRPr sz="500" dirty="0">
              <a:latin typeface="Fedra Sans Pro Medium"/>
              <a:cs typeface="Fedra Sans Pro Medium"/>
            </a:endParaRPr>
          </a:p>
        </p:txBody>
      </p:sp>
      <p:sp>
        <p:nvSpPr>
          <p:cNvPr id="85" name="object 590"/>
          <p:cNvSpPr txBox="1"/>
          <p:nvPr/>
        </p:nvSpPr>
        <p:spPr>
          <a:xfrm>
            <a:off x="3585159" y="5090617"/>
            <a:ext cx="783082" cy="15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r>
              <a:rPr sz="500" spc="80" dirty="0">
                <a:solidFill>
                  <a:srgbClr val="59595C"/>
                </a:solidFill>
                <a:latin typeface="Fedra Sans Pro Medium"/>
                <a:cs typeface="Fedra Sans Pro Medium"/>
              </a:rPr>
              <a:t>Тольятти</a:t>
            </a:r>
            <a:r>
              <a:rPr sz="500" spc="16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endParaRPr sz="500" dirty="0">
              <a:latin typeface="Fedra Sans Pro Medium"/>
              <a:cs typeface="Fedra Sans Pro Medium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70" dirty="0">
                <a:solidFill>
                  <a:srgbClr val="59595C"/>
                </a:solidFill>
                <a:latin typeface="Fedra Sans Pro Book"/>
                <a:cs typeface="Fedra Sans Pro Book"/>
              </a:rPr>
              <a:t>Самарская</a:t>
            </a:r>
            <a:r>
              <a:rPr sz="500" spc="-45" dirty="0">
                <a:solidFill>
                  <a:srgbClr val="59595C"/>
                </a:solidFill>
                <a:latin typeface="Fedra Sans Pro Book"/>
                <a:cs typeface="Fedra Sans Pro Book"/>
              </a:rPr>
              <a:t> </a:t>
            </a:r>
            <a:r>
              <a:rPr sz="500" spc="70" dirty="0">
                <a:solidFill>
                  <a:srgbClr val="59595C"/>
                </a:solidFill>
                <a:latin typeface="Fedra Sans Pro Book"/>
                <a:cs typeface="Fedra Sans Pro Book"/>
              </a:rPr>
              <a:t>обл.</a:t>
            </a:r>
            <a:endParaRPr sz="500" dirty="0">
              <a:latin typeface="Fedra Sans Pro Book"/>
              <a:cs typeface="Fedra Sans Pro Book"/>
            </a:endParaRPr>
          </a:p>
        </p:txBody>
      </p:sp>
      <p:sp>
        <p:nvSpPr>
          <p:cNvPr id="86" name="object 654"/>
          <p:cNvSpPr txBox="1"/>
          <p:nvPr/>
        </p:nvSpPr>
        <p:spPr>
          <a:xfrm>
            <a:off x="2697238" y="2788945"/>
            <a:ext cx="3124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i="1" spc="65" dirty="0">
                <a:solidFill>
                  <a:srgbClr val="066AB4"/>
                </a:solidFill>
                <a:latin typeface="Calibri"/>
                <a:cs typeface="Calibri"/>
              </a:rPr>
              <a:t>Н</a:t>
            </a:r>
            <a:r>
              <a:rPr sz="500" i="1" spc="5" dirty="0">
                <a:solidFill>
                  <a:srgbClr val="066AB4"/>
                </a:solidFill>
                <a:latin typeface="Calibri"/>
                <a:cs typeface="Calibri"/>
              </a:rPr>
              <a:t>е</a:t>
            </a:r>
            <a:r>
              <a:rPr sz="500" i="1" spc="20" dirty="0">
                <a:solidFill>
                  <a:srgbClr val="066AB4"/>
                </a:solidFill>
                <a:latin typeface="Calibri"/>
                <a:cs typeface="Calibri"/>
              </a:rPr>
              <a:t>вс</a:t>
            </a:r>
            <a:r>
              <a:rPr sz="500" i="1" spc="30" dirty="0">
                <a:solidFill>
                  <a:srgbClr val="066AB4"/>
                </a:solidFill>
                <a:latin typeface="Calibri"/>
                <a:cs typeface="Calibri"/>
              </a:rPr>
              <a:t>к</a:t>
            </a:r>
            <a:r>
              <a:rPr sz="500" i="1" spc="20" dirty="0">
                <a:solidFill>
                  <a:srgbClr val="066AB4"/>
                </a:solidFill>
                <a:latin typeface="Calibri"/>
                <a:cs typeface="Calibri"/>
              </a:rPr>
              <a:t>а</a:t>
            </a:r>
            <a:r>
              <a:rPr sz="500" i="1" spc="25" dirty="0">
                <a:solidFill>
                  <a:srgbClr val="066AB4"/>
                </a:solidFill>
                <a:latin typeface="Calibri"/>
                <a:cs typeface="Calibri"/>
              </a:rPr>
              <a:t>я</a:t>
            </a:r>
            <a:r>
              <a:rPr sz="500" i="1" spc="-5" dirty="0">
                <a:solidFill>
                  <a:srgbClr val="066AB4"/>
                </a:solidFill>
                <a:latin typeface="Calibri"/>
                <a:cs typeface="Calibri"/>
              </a:rPr>
              <a:t> Г</a:t>
            </a:r>
            <a:r>
              <a:rPr sz="500" i="1" spc="40" dirty="0">
                <a:solidFill>
                  <a:srgbClr val="066AB4"/>
                </a:solidFill>
                <a:latin typeface="Calibri"/>
                <a:cs typeface="Calibri"/>
              </a:rPr>
              <a:t>у</a:t>
            </a:r>
            <a:r>
              <a:rPr sz="500" i="1" spc="15" dirty="0">
                <a:solidFill>
                  <a:srgbClr val="066AB4"/>
                </a:solidFill>
                <a:latin typeface="Calibri"/>
                <a:cs typeface="Calibri"/>
              </a:rPr>
              <a:t>б</a:t>
            </a:r>
            <a:r>
              <a:rPr sz="500" i="1" spc="20" dirty="0">
                <a:solidFill>
                  <a:srgbClr val="066AB4"/>
                </a:solidFill>
                <a:latin typeface="Calibri"/>
                <a:cs typeface="Calibri"/>
              </a:rPr>
              <a:t>а</a:t>
            </a:r>
            <a:endParaRPr sz="500" dirty="0">
              <a:latin typeface="Calibri"/>
              <a:cs typeface="Calibri"/>
            </a:endParaRPr>
          </a:p>
        </p:txBody>
      </p:sp>
      <p:sp>
        <p:nvSpPr>
          <p:cNvPr id="87" name="object 539"/>
          <p:cNvSpPr txBox="1"/>
          <p:nvPr/>
        </p:nvSpPr>
        <p:spPr>
          <a:xfrm>
            <a:off x="5983655" y="5882487"/>
            <a:ext cx="32004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165" dirty="0">
                <a:solidFill>
                  <a:srgbClr val="67308F"/>
                </a:solidFill>
                <a:latin typeface="Calibri"/>
                <a:cs typeface="Calibri"/>
              </a:rPr>
              <a:t> </a:t>
            </a:r>
            <a:r>
              <a:rPr sz="600" b="1" spc="80" dirty="0">
                <a:solidFill>
                  <a:srgbClr val="67308F"/>
                </a:solidFill>
                <a:latin typeface="Calibri"/>
                <a:cs typeface="Calibri"/>
              </a:rPr>
              <a:t>Томск</a:t>
            </a:r>
            <a:r>
              <a:rPr sz="600" b="1" spc="175" dirty="0">
                <a:solidFill>
                  <a:srgbClr val="67308F"/>
                </a:solidFill>
                <a:latin typeface="Calibri"/>
                <a:cs typeface="Calibri"/>
              </a:rPr>
              <a:t> 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88" name="object 543"/>
          <p:cNvSpPr txBox="1"/>
          <p:nvPr/>
        </p:nvSpPr>
        <p:spPr>
          <a:xfrm>
            <a:off x="4067666" y="5329956"/>
            <a:ext cx="92510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65" dirty="0">
                <a:solidFill>
                  <a:srgbClr val="59595C"/>
                </a:solidFill>
                <a:latin typeface="Fedra Sans Pro Book"/>
                <a:cs typeface="Fedra Sans Pro Book"/>
              </a:rPr>
              <a:t>Свердловска</a:t>
            </a:r>
            <a:r>
              <a:rPr sz="500" spc="60" dirty="0">
                <a:solidFill>
                  <a:srgbClr val="59595C"/>
                </a:solidFill>
                <a:latin typeface="Fedra Sans Pro Book"/>
                <a:cs typeface="Fedra Sans Pro Book"/>
              </a:rPr>
              <a:t>я</a:t>
            </a:r>
            <a:r>
              <a:rPr sz="500" spc="25" dirty="0">
                <a:solidFill>
                  <a:srgbClr val="59595C"/>
                </a:solidFill>
                <a:latin typeface="Fedra Sans Pro Book"/>
                <a:cs typeface="Fedra Sans Pro Book"/>
              </a:rPr>
              <a:t> </a:t>
            </a:r>
            <a:r>
              <a:rPr sz="500" spc="70" dirty="0">
                <a:solidFill>
                  <a:srgbClr val="59595C"/>
                </a:solidFill>
                <a:latin typeface="Fedra Sans Pro Book"/>
                <a:cs typeface="Fedra Sans Pro Book"/>
              </a:rPr>
              <a:t>обл.</a:t>
            </a:r>
            <a:endParaRPr sz="500" dirty="0">
              <a:latin typeface="Fedra Sans Pro Book"/>
              <a:cs typeface="Fedra Sans Pro Book"/>
            </a:endParaRPr>
          </a:p>
        </p:txBody>
      </p:sp>
      <p:sp>
        <p:nvSpPr>
          <p:cNvPr id="89" name="object 551"/>
          <p:cNvSpPr txBox="1"/>
          <p:nvPr/>
        </p:nvSpPr>
        <p:spPr>
          <a:xfrm>
            <a:off x="5592736" y="6160173"/>
            <a:ext cx="72771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15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 </a:t>
            </a:r>
            <a:r>
              <a:rPr sz="500" b="1" spc="8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Бирюзовая</a:t>
            </a:r>
            <a:r>
              <a:rPr sz="500" b="1" spc="-6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 </a:t>
            </a:r>
            <a:r>
              <a:rPr sz="500" b="1" spc="9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Катунь</a:t>
            </a:r>
            <a:r>
              <a:rPr sz="500" b="1" spc="16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 </a:t>
            </a:r>
            <a:endParaRPr sz="500" dirty="0">
              <a:latin typeface="Fedra Sans Pro Normal Normal"/>
              <a:cs typeface="Fedra Sans Pro Normal Normal"/>
            </a:endParaRPr>
          </a:p>
        </p:txBody>
      </p:sp>
      <p:sp>
        <p:nvSpPr>
          <p:cNvPr id="90" name="object 569"/>
          <p:cNvSpPr txBox="1"/>
          <p:nvPr/>
        </p:nvSpPr>
        <p:spPr>
          <a:xfrm>
            <a:off x="3916794" y="4638223"/>
            <a:ext cx="1006896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solidFill>
                  <a:srgbClr val="67308F"/>
                </a:solidFill>
                <a:latin typeface="Fedra Sans Pro Book"/>
                <a:cs typeface="Fedra Sans Pro Book"/>
              </a:rPr>
              <a:t>Респ</a:t>
            </a:r>
            <a:r>
              <a:rPr sz="500" spc="25" dirty="0">
                <a:solidFill>
                  <a:srgbClr val="67308F"/>
                </a:solidFill>
                <a:latin typeface="Fedra Sans Pro Book"/>
                <a:cs typeface="Fedra Sans Pro Book"/>
              </a:rPr>
              <a:t>.</a:t>
            </a:r>
            <a:r>
              <a:rPr sz="500" spc="-10" dirty="0">
                <a:solidFill>
                  <a:srgbClr val="67308F"/>
                </a:solidFill>
                <a:latin typeface="Fedra Sans Pro Book"/>
                <a:cs typeface="Fedra Sans Pro Book"/>
              </a:rPr>
              <a:t> </a:t>
            </a:r>
            <a:r>
              <a:rPr sz="500" spc="40" dirty="0">
                <a:solidFill>
                  <a:srgbClr val="67308F"/>
                </a:solidFill>
                <a:latin typeface="Fedra Sans Pro Book"/>
                <a:cs typeface="Fedra Sans Pro Book"/>
              </a:rPr>
              <a:t>Татарстан</a:t>
            </a:r>
            <a:endParaRPr sz="500" dirty="0">
              <a:latin typeface="Fedra Sans Pro Book"/>
              <a:cs typeface="Fedra Sans Pro Book"/>
            </a:endParaRPr>
          </a:p>
        </p:txBody>
      </p:sp>
      <p:sp>
        <p:nvSpPr>
          <p:cNvPr id="91" name="object 585"/>
          <p:cNvSpPr txBox="1"/>
          <p:nvPr/>
        </p:nvSpPr>
        <p:spPr>
          <a:xfrm>
            <a:off x="5937897" y="4578870"/>
            <a:ext cx="43108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05" dirty="0">
                <a:solidFill>
                  <a:srgbClr val="066AB4"/>
                </a:solidFill>
                <a:latin typeface="Fedra Sans Pro Normal" panose="020B0504040000020004" pitchFamily="34" charset="0"/>
                <a:cs typeface="Calibri"/>
              </a:rPr>
              <a:t>га</a:t>
            </a:r>
            <a:endParaRPr sz="80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92" name="object 606"/>
          <p:cNvSpPr txBox="1"/>
          <p:nvPr/>
        </p:nvSpPr>
        <p:spPr>
          <a:xfrm>
            <a:off x="3705504" y="6412268"/>
            <a:ext cx="42258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i="1" spc="55" dirty="0">
                <a:solidFill>
                  <a:srgbClr val="404041"/>
                </a:solidFill>
                <a:latin typeface="Fedra Sans Pro Normal Normal"/>
                <a:cs typeface="Fedra Sans Pro Normal Normal"/>
              </a:rPr>
              <a:t>И</a:t>
            </a:r>
            <a:r>
              <a:rPr sz="500" i="1" spc="15" dirty="0">
                <a:solidFill>
                  <a:srgbClr val="404041"/>
                </a:solidFill>
                <a:latin typeface="Fedra Sans Pro Normal Normal"/>
                <a:cs typeface="Fedra Sans Pro Normal Normal"/>
              </a:rPr>
              <a:t>нноп</a:t>
            </a:r>
            <a:r>
              <a:rPr sz="500" i="1" spc="-10" dirty="0">
                <a:solidFill>
                  <a:srgbClr val="404041"/>
                </a:solidFill>
                <a:latin typeface="Fedra Sans Pro Normal Normal"/>
                <a:cs typeface="Fedra Sans Pro Normal Normal"/>
              </a:rPr>
              <a:t>о</a:t>
            </a:r>
            <a:r>
              <a:rPr sz="500" i="1" spc="-5" dirty="0">
                <a:solidFill>
                  <a:srgbClr val="404041"/>
                </a:solidFill>
                <a:latin typeface="Fedra Sans Pro Normal Normal"/>
                <a:cs typeface="Fedra Sans Pro Normal Normal"/>
              </a:rPr>
              <a:t>л</a:t>
            </a:r>
            <a:r>
              <a:rPr sz="500" i="1" spc="15" dirty="0">
                <a:solidFill>
                  <a:srgbClr val="404041"/>
                </a:solidFill>
                <a:latin typeface="Fedra Sans Pro Normal Normal"/>
                <a:cs typeface="Fedra Sans Pro Normal Normal"/>
              </a:rPr>
              <a:t>ис</a:t>
            </a:r>
            <a:endParaRPr sz="500" dirty="0">
              <a:latin typeface="Fedra Sans Pro Normal Normal"/>
              <a:cs typeface="Fedra Sans Pro Normal Normal"/>
            </a:endParaRPr>
          </a:p>
        </p:txBody>
      </p:sp>
      <p:sp>
        <p:nvSpPr>
          <p:cNvPr id="93" name="object 608"/>
          <p:cNvSpPr txBox="1"/>
          <p:nvPr/>
        </p:nvSpPr>
        <p:spPr>
          <a:xfrm rot="20940000">
            <a:off x="3566987" y="6116314"/>
            <a:ext cx="15582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i="1" spc="15" dirty="0">
                <a:solidFill>
                  <a:srgbClr val="066AB4"/>
                </a:solidFill>
                <a:latin typeface="Calibri"/>
                <a:cs typeface="Calibri"/>
              </a:rPr>
              <a:t>р.     </a:t>
            </a:r>
            <a:r>
              <a:rPr sz="350" i="1" spc="45" dirty="0">
                <a:solidFill>
                  <a:srgbClr val="066AB4"/>
                </a:solidFill>
                <a:latin typeface="Calibri"/>
                <a:cs typeface="Calibri"/>
              </a:rPr>
              <a:t> </a:t>
            </a:r>
            <a:r>
              <a:rPr sz="350" i="1" spc="15" dirty="0">
                <a:solidFill>
                  <a:srgbClr val="066AB4"/>
                </a:solidFill>
                <a:latin typeface="Calibri"/>
                <a:cs typeface="Calibri"/>
              </a:rPr>
              <a:t>г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4" name="object 611"/>
          <p:cNvSpPr txBox="1"/>
          <p:nvPr/>
        </p:nvSpPr>
        <p:spPr>
          <a:xfrm rot="17100000">
            <a:off x="4372733" y="6572707"/>
            <a:ext cx="107066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i="1" spc="20" dirty="0">
                <a:solidFill>
                  <a:srgbClr val="066AB4"/>
                </a:solidFill>
                <a:latin typeface="Calibri"/>
                <a:cs typeface="Calibri"/>
              </a:rPr>
              <a:t>о</a:t>
            </a:r>
            <a:r>
              <a:rPr sz="350" i="1" spc="-15" dirty="0">
                <a:solidFill>
                  <a:srgbClr val="066AB4"/>
                </a:solidFill>
                <a:latin typeface="Calibri"/>
                <a:cs typeface="Calibri"/>
              </a:rPr>
              <a:t>л</a:t>
            </a:r>
            <a:r>
              <a:rPr sz="350" i="1" spc="15" dirty="0">
                <a:solidFill>
                  <a:srgbClr val="066AB4"/>
                </a:solidFill>
                <a:latin typeface="Calibri"/>
                <a:cs typeface="Calibri"/>
              </a:rPr>
              <a:t>г</a:t>
            </a:r>
            <a:r>
              <a:rPr sz="350" i="1" spc="20" dirty="0">
                <a:solidFill>
                  <a:srgbClr val="066AB4"/>
                </a:solidFill>
                <a:latin typeface="Calibri"/>
                <a:cs typeface="Calibri"/>
              </a:rPr>
              <a:t>а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5" name="object 612"/>
          <p:cNvSpPr txBox="1"/>
          <p:nvPr/>
        </p:nvSpPr>
        <p:spPr>
          <a:xfrm>
            <a:off x="4890699" y="5729444"/>
            <a:ext cx="336524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20" dirty="0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Казань</a:t>
            </a:r>
            <a:endParaRPr sz="600" dirty="0">
              <a:latin typeface="Fedra Sans Pro Normal Normal"/>
              <a:cs typeface="Fedra Sans Pro Normal Normal"/>
            </a:endParaRPr>
          </a:p>
        </p:txBody>
      </p:sp>
      <p:sp>
        <p:nvSpPr>
          <p:cNvPr id="96" name="object 613"/>
          <p:cNvSpPr txBox="1"/>
          <p:nvPr/>
        </p:nvSpPr>
        <p:spPr>
          <a:xfrm>
            <a:off x="4447933" y="3895864"/>
            <a:ext cx="13525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i="1" spc="40" dirty="0">
                <a:solidFill>
                  <a:srgbClr val="404041"/>
                </a:solidFill>
                <a:latin typeface="Calibri"/>
                <a:cs typeface="Calibri"/>
              </a:rPr>
              <a:t>ОЭ</a:t>
            </a:r>
            <a:r>
              <a:rPr sz="500" i="1" spc="20" dirty="0">
                <a:solidFill>
                  <a:srgbClr val="404041"/>
                </a:solidFill>
                <a:latin typeface="Calibri"/>
                <a:cs typeface="Calibri"/>
              </a:rPr>
              <a:t>З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7" name="object 614"/>
          <p:cNvSpPr txBox="1"/>
          <p:nvPr/>
        </p:nvSpPr>
        <p:spPr>
          <a:xfrm>
            <a:off x="4913898" y="3890734"/>
            <a:ext cx="13525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i="1" spc="40" dirty="0">
                <a:solidFill>
                  <a:srgbClr val="404041"/>
                </a:solidFill>
                <a:latin typeface="Calibri"/>
                <a:cs typeface="Calibri"/>
              </a:rPr>
              <a:t>ОЭ</a:t>
            </a:r>
            <a:r>
              <a:rPr sz="500" i="1" spc="20" dirty="0">
                <a:solidFill>
                  <a:srgbClr val="404041"/>
                </a:solidFill>
                <a:latin typeface="Calibri"/>
                <a:cs typeface="Calibri"/>
              </a:rPr>
              <a:t>З</a:t>
            </a:r>
            <a:endParaRPr sz="500" dirty="0">
              <a:latin typeface="Calibri"/>
              <a:cs typeface="Calibri"/>
            </a:endParaRPr>
          </a:p>
        </p:txBody>
      </p:sp>
      <p:sp>
        <p:nvSpPr>
          <p:cNvPr id="98" name="object 615"/>
          <p:cNvSpPr txBox="1"/>
          <p:nvPr/>
        </p:nvSpPr>
        <p:spPr>
          <a:xfrm>
            <a:off x="5605262" y="2920784"/>
            <a:ext cx="406799" cy="18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 marR="5080" indent="-102870">
              <a:lnSpc>
                <a:spcPct val="124600"/>
              </a:lnSpc>
            </a:pPr>
            <a:r>
              <a:rPr sz="500" i="1" spc="65" dirty="0">
                <a:solidFill>
                  <a:srgbClr val="066AB4"/>
                </a:solidFill>
                <a:latin typeface="Calibri"/>
                <a:cs typeface="Calibri"/>
              </a:rPr>
              <a:t>И</a:t>
            </a:r>
            <a:r>
              <a:rPr sz="500" i="1" spc="20" dirty="0">
                <a:solidFill>
                  <a:srgbClr val="066AB4"/>
                </a:solidFill>
                <a:latin typeface="Calibri"/>
                <a:cs typeface="Calibri"/>
              </a:rPr>
              <a:t>ваньковс</a:t>
            </a:r>
            <a:r>
              <a:rPr sz="500" i="1" spc="25" dirty="0">
                <a:solidFill>
                  <a:srgbClr val="066AB4"/>
                </a:solidFill>
                <a:latin typeface="Calibri"/>
                <a:cs typeface="Calibri"/>
              </a:rPr>
              <a:t>к</a:t>
            </a:r>
            <a:r>
              <a:rPr sz="500" i="1" spc="20" dirty="0">
                <a:solidFill>
                  <a:srgbClr val="066AB4"/>
                </a:solidFill>
                <a:latin typeface="Calibri"/>
                <a:cs typeface="Calibri"/>
              </a:rPr>
              <a:t>о</a:t>
            </a:r>
            <a:r>
              <a:rPr sz="500" i="1" dirty="0">
                <a:solidFill>
                  <a:srgbClr val="066AB4"/>
                </a:solidFill>
                <a:latin typeface="Calibri"/>
                <a:cs typeface="Calibri"/>
              </a:rPr>
              <a:t>е  </a:t>
            </a:r>
            <a:r>
              <a:rPr sz="500" i="1" spc="20" dirty="0">
                <a:solidFill>
                  <a:srgbClr val="066AB4"/>
                </a:solidFill>
                <a:latin typeface="Calibri"/>
                <a:cs typeface="Calibri"/>
              </a:rPr>
              <a:t>вдхр.</a:t>
            </a:r>
            <a:endParaRPr sz="500" dirty="0">
              <a:latin typeface="Calibri"/>
              <a:cs typeface="Calibri"/>
            </a:endParaRPr>
          </a:p>
        </p:txBody>
      </p:sp>
      <p:sp>
        <p:nvSpPr>
          <p:cNvPr id="99" name="object 616"/>
          <p:cNvSpPr txBox="1"/>
          <p:nvPr/>
        </p:nvSpPr>
        <p:spPr>
          <a:xfrm>
            <a:off x="6117147" y="3634160"/>
            <a:ext cx="359041" cy="18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5080" indent="-33655">
              <a:lnSpc>
                <a:spcPct val="124600"/>
              </a:lnSpc>
            </a:pPr>
            <a:r>
              <a:rPr sz="500" i="1" spc="30" dirty="0">
                <a:solidFill>
                  <a:srgbClr val="066AB4"/>
                </a:solidFill>
                <a:latin typeface="Calibri"/>
                <a:cs typeface="Calibri"/>
              </a:rPr>
              <a:t>Б</a:t>
            </a:r>
            <a:r>
              <a:rPr sz="500" i="1" spc="35" dirty="0">
                <a:solidFill>
                  <a:srgbClr val="066AB4"/>
                </a:solidFill>
                <a:latin typeface="Calibri"/>
                <a:cs typeface="Calibri"/>
              </a:rPr>
              <a:t>о</a:t>
            </a:r>
            <a:r>
              <a:rPr sz="500" i="1" spc="-10" dirty="0">
                <a:solidFill>
                  <a:srgbClr val="066AB4"/>
                </a:solidFill>
                <a:latin typeface="Calibri"/>
                <a:cs typeface="Calibri"/>
              </a:rPr>
              <a:t>л</a:t>
            </a:r>
            <a:r>
              <a:rPr sz="500" i="1" spc="20" dirty="0">
                <a:solidFill>
                  <a:srgbClr val="066AB4"/>
                </a:solidFill>
                <a:latin typeface="Calibri"/>
                <a:cs typeface="Calibri"/>
              </a:rPr>
              <a:t>ьшая </a:t>
            </a:r>
            <a:r>
              <a:rPr sz="500" i="1" spc="10" dirty="0">
                <a:solidFill>
                  <a:srgbClr val="066AB4"/>
                </a:solidFill>
                <a:latin typeface="Calibri"/>
                <a:cs typeface="Calibri"/>
              </a:rPr>
              <a:t> </a:t>
            </a:r>
            <a:r>
              <a:rPr sz="500" i="1" spc="20" dirty="0">
                <a:solidFill>
                  <a:srgbClr val="066AB4"/>
                </a:solidFill>
                <a:latin typeface="Calibri"/>
                <a:cs typeface="Calibri"/>
              </a:rPr>
              <a:t>Волга</a:t>
            </a:r>
            <a:endParaRPr sz="500" dirty="0">
              <a:latin typeface="Calibri"/>
              <a:cs typeface="Calibri"/>
            </a:endParaRPr>
          </a:p>
        </p:txBody>
      </p:sp>
      <p:sp>
        <p:nvSpPr>
          <p:cNvPr id="100" name="object 624"/>
          <p:cNvSpPr txBox="1"/>
          <p:nvPr/>
        </p:nvSpPr>
        <p:spPr>
          <a:xfrm>
            <a:off x="6430594" y="3497276"/>
            <a:ext cx="13525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i="1" spc="40" dirty="0">
                <a:solidFill>
                  <a:srgbClr val="404041"/>
                </a:solidFill>
                <a:latin typeface="Calibri"/>
                <a:cs typeface="Calibri"/>
              </a:rPr>
              <a:t>ОЭ</a:t>
            </a:r>
            <a:r>
              <a:rPr sz="500" i="1" spc="20" dirty="0">
                <a:solidFill>
                  <a:srgbClr val="404041"/>
                </a:solidFill>
                <a:latin typeface="Calibri"/>
                <a:cs typeface="Calibri"/>
              </a:rPr>
              <a:t>З</a:t>
            </a:r>
            <a:endParaRPr sz="500" dirty="0">
              <a:latin typeface="Calibri"/>
              <a:cs typeface="Calibri"/>
            </a:endParaRPr>
          </a:p>
        </p:txBody>
      </p:sp>
      <p:sp>
        <p:nvSpPr>
          <p:cNvPr id="101" name="object 627"/>
          <p:cNvSpPr txBox="1"/>
          <p:nvPr/>
        </p:nvSpPr>
        <p:spPr>
          <a:xfrm>
            <a:off x="4950086" y="3564835"/>
            <a:ext cx="451066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600" i="1" spc="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600" i="1" spc="-1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600" i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600" i="1" spc="3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600" i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600" i="1" spc="20" dirty="0">
                <a:solidFill>
                  <a:srgbClr val="FFFFFF"/>
                </a:solidFill>
                <a:latin typeface="Calibri"/>
                <a:cs typeface="Calibri"/>
              </a:rPr>
              <a:t>гра</a:t>
            </a:r>
            <a:r>
              <a:rPr sz="600" i="1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02" name="object 629"/>
          <p:cNvSpPr txBox="1"/>
          <p:nvPr/>
        </p:nvSpPr>
        <p:spPr>
          <a:xfrm>
            <a:off x="6581812" y="2585946"/>
            <a:ext cx="337650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35" dirty="0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Д</a:t>
            </a:r>
            <a:r>
              <a:rPr sz="600" i="1" spc="40" dirty="0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у</a:t>
            </a:r>
            <a:r>
              <a:rPr sz="600" i="1" spc="5" dirty="0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б</a:t>
            </a:r>
            <a:r>
              <a:rPr sz="600" i="1" spc="30" dirty="0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н</a:t>
            </a:r>
            <a:r>
              <a:rPr sz="600" i="1" spc="15" dirty="0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а</a:t>
            </a:r>
            <a:endParaRPr sz="600" dirty="0">
              <a:latin typeface="Fedra Sans Pro Normal Normal"/>
              <a:cs typeface="Fedra Sans Pro Normal Normal"/>
            </a:endParaRPr>
          </a:p>
        </p:txBody>
      </p:sp>
      <p:sp>
        <p:nvSpPr>
          <p:cNvPr id="103" name="object 550"/>
          <p:cNvSpPr txBox="1"/>
          <p:nvPr/>
        </p:nvSpPr>
        <p:spPr>
          <a:xfrm>
            <a:off x="5979705" y="6499358"/>
            <a:ext cx="57023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15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 </a:t>
            </a:r>
            <a:r>
              <a:rPr sz="500" b="1" spc="9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Долин</a:t>
            </a:r>
            <a:r>
              <a:rPr sz="500" b="1" spc="8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а</a:t>
            </a:r>
            <a:r>
              <a:rPr sz="500" b="1" spc="1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 </a:t>
            </a:r>
            <a:r>
              <a:rPr sz="500" b="1" spc="8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Алтая</a:t>
            </a:r>
            <a:r>
              <a:rPr sz="500" b="1" spc="16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 </a:t>
            </a:r>
            <a:endParaRPr sz="500" dirty="0">
              <a:latin typeface="Fedra Sans Pro Normal Normal"/>
              <a:cs typeface="Fedra Sans Pro Normal Normal"/>
            </a:endParaRPr>
          </a:p>
        </p:txBody>
      </p:sp>
      <p:sp>
        <p:nvSpPr>
          <p:cNvPr id="104" name="object 552"/>
          <p:cNvSpPr txBox="1"/>
          <p:nvPr/>
        </p:nvSpPr>
        <p:spPr>
          <a:xfrm>
            <a:off x="5602936" y="6234227"/>
            <a:ext cx="96617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60" dirty="0">
                <a:solidFill>
                  <a:srgbClr val="59595C"/>
                </a:solidFill>
                <a:latin typeface="Fedra Sans Pro Book"/>
                <a:cs typeface="Fedra Sans Pro Book"/>
              </a:rPr>
              <a:t>Алтайский</a:t>
            </a:r>
            <a:r>
              <a:rPr sz="500" spc="-40" dirty="0">
                <a:solidFill>
                  <a:srgbClr val="59595C"/>
                </a:solidFill>
                <a:latin typeface="Fedra Sans Pro Book"/>
                <a:cs typeface="Fedra Sans Pro Book"/>
              </a:rPr>
              <a:t> </a:t>
            </a:r>
            <a:r>
              <a:rPr sz="500" spc="65" dirty="0">
                <a:solidFill>
                  <a:srgbClr val="59595C"/>
                </a:solidFill>
                <a:latin typeface="Fedra Sans Pro Book"/>
                <a:cs typeface="Fedra Sans Pro Book"/>
              </a:rPr>
              <a:t>край</a:t>
            </a:r>
            <a:endParaRPr sz="500" dirty="0">
              <a:latin typeface="Fedra Sans Pro Book"/>
              <a:cs typeface="Fedra Sans Pro Book"/>
            </a:endParaRPr>
          </a:p>
        </p:txBody>
      </p:sp>
      <p:sp>
        <p:nvSpPr>
          <p:cNvPr id="105" name="object 553"/>
          <p:cNvSpPr txBox="1"/>
          <p:nvPr/>
        </p:nvSpPr>
        <p:spPr>
          <a:xfrm>
            <a:off x="6631863" y="6283259"/>
            <a:ext cx="78041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15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 </a:t>
            </a:r>
            <a:r>
              <a:rPr sz="500" b="1" spc="8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Байкальская</a:t>
            </a:r>
            <a:r>
              <a:rPr sz="500" b="1" spc="-3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 </a:t>
            </a:r>
            <a:r>
              <a:rPr sz="500" b="1" spc="8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Гавань</a:t>
            </a:r>
            <a:r>
              <a:rPr sz="500" b="1" spc="16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 </a:t>
            </a:r>
            <a:endParaRPr sz="500">
              <a:latin typeface="Fedra Sans Pro Normal Normal"/>
              <a:cs typeface="Fedra Sans Pro Normal Normal"/>
            </a:endParaRPr>
          </a:p>
        </p:txBody>
      </p:sp>
      <p:sp>
        <p:nvSpPr>
          <p:cNvPr id="106" name="object 555"/>
          <p:cNvSpPr txBox="1"/>
          <p:nvPr/>
        </p:nvSpPr>
        <p:spPr>
          <a:xfrm>
            <a:off x="7483767" y="6518606"/>
            <a:ext cx="63563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85" dirty="0" smtClean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Ворот</a:t>
            </a:r>
            <a:r>
              <a:rPr sz="500" b="1" spc="90" dirty="0" smtClean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а</a:t>
            </a:r>
            <a:r>
              <a:rPr sz="500" b="1" spc="10" dirty="0" smtClean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 </a:t>
            </a:r>
            <a:r>
              <a:rPr sz="500" b="1" spc="8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Байкала</a:t>
            </a:r>
            <a:r>
              <a:rPr sz="500" b="1" spc="16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 </a:t>
            </a:r>
            <a:endParaRPr sz="500" dirty="0">
              <a:latin typeface="Fedra Sans Pro Normal Normal"/>
              <a:cs typeface="Fedra Sans Pro Normal Norm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60" dirty="0">
                <a:solidFill>
                  <a:srgbClr val="59595C"/>
                </a:solidFill>
                <a:latin typeface="Fedra Sans Pro Book"/>
                <a:cs typeface="Fedra Sans Pro Book"/>
              </a:rPr>
              <a:t>Иркутска</a:t>
            </a:r>
            <a:r>
              <a:rPr sz="500" spc="55" dirty="0">
                <a:solidFill>
                  <a:srgbClr val="59595C"/>
                </a:solidFill>
                <a:latin typeface="Fedra Sans Pro Book"/>
                <a:cs typeface="Fedra Sans Pro Book"/>
              </a:rPr>
              <a:t>я</a:t>
            </a:r>
            <a:r>
              <a:rPr sz="500" b="1" i="1" spc="25" dirty="0">
                <a:solidFill>
                  <a:srgbClr val="59595C"/>
                </a:solidFill>
                <a:latin typeface="Fedra Sans Pro Book"/>
                <a:cs typeface="Fedra Sans Pro Book"/>
              </a:rPr>
              <a:t> </a:t>
            </a:r>
            <a:r>
              <a:rPr sz="500" b="1" i="1" spc="70" dirty="0">
                <a:solidFill>
                  <a:srgbClr val="59595C"/>
                </a:solidFill>
                <a:latin typeface="Fedra Sans Pro Book"/>
                <a:cs typeface="Fedra Sans Pro Book"/>
              </a:rPr>
              <a:t>обл.</a:t>
            </a:r>
            <a:endParaRPr sz="500" b="1" i="1" dirty="0">
              <a:latin typeface="Fedra Sans Pro Book"/>
              <a:cs typeface="Fedra Sans Pro Book"/>
            </a:endParaRPr>
          </a:p>
        </p:txBody>
      </p:sp>
      <p:sp>
        <p:nvSpPr>
          <p:cNvPr id="107" name="object 557"/>
          <p:cNvSpPr txBox="1"/>
          <p:nvPr/>
        </p:nvSpPr>
        <p:spPr>
          <a:xfrm>
            <a:off x="9408403" y="5828398"/>
            <a:ext cx="63500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65" dirty="0">
                <a:solidFill>
                  <a:srgbClr val="59595C"/>
                </a:solidFill>
                <a:latin typeface="Fedra Sans Pro Book"/>
                <a:cs typeface="Fedra Sans Pro Book"/>
              </a:rPr>
              <a:t>Хабаровский</a:t>
            </a:r>
            <a:r>
              <a:rPr sz="500" spc="-35" dirty="0">
                <a:solidFill>
                  <a:srgbClr val="59595C"/>
                </a:solidFill>
                <a:latin typeface="Fedra Sans Pro Book"/>
                <a:cs typeface="Fedra Sans Pro Book"/>
              </a:rPr>
              <a:t> </a:t>
            </a:r>
            <a:r>
              <a:rPr sz="500" spc="65" dirty="0">
                <a:solidFill>
                  <a:srgbClr val="59595C"/>
                </a:solidFill>
                <a:latin typeface="Fedra Sans Pro Book"/>
                <a:cs typeface="Fedra Sans Pro Book"/>
              </a:rPr>
              <a:t>край</a:t>
            </a:r>
            <a:endParaRPr sz="500" dirty="0">
              <a:latin typeface="Fedra Sans Pro Book"/>
              <a:cs typeface="Fedra Sans Pro Book"/>
            </a:endParaRPr>
          </a:p>
        </p:txBody>
      </p:sp>
      <p:sp>
        <p:nvSpPr>
          <p:cNvPr id="108" name="object 582"/>
          <p:cNvSpPr txBox="1"/>
          <p:nvPr/>
        </p:nvSpPr>
        <p:spPr>
          <a:xfrm>
            <a:off x="5448934" y="4246257"/>
            <a:ext cx="140066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ОЭЗ «Зеленоград»</a:t>
            </a:r>
            <a:endParaRPr sz="11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09" name="object 584"/>
          <p:cNvSpPr txBox="1"/>
          <p:nvPr/>
        </p:nvSpPr>
        <p:spPr>
          <a:xfrm>
            <a:off x="5448934" y="4496765"/>
            <a:ext cx="45465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-120" dirty="0">
                <a:solidFill>
                  <a:srgbClr val="066AB4"/>
                </a:solidFill>
                <a:latin typeface="Fedra Sans Pro Normal" panose="020B0504040000020004" pitchFamily="34" charset="0"/>
                <a:cs typeface="Calibri"/>
              </a:rPr>
              <a:t>1</a:t>
            </a:r>
            <a:r>
              <a:rPr sz="2250" spc="-100" dirty="0">
                <a:solidFill>
                  <a:srgbClr val="066AB4"/>
                </a:solidFill>
                <a:latin typeface="Fedra Sans Pro Normal" panose="020B0504040000020004" pitchFamily="34" charset="0"/>
                <a:cs typeface="Calibri"/>
              </a:rPr>
              <a:t>4</a:t>
            </a:r>
            <a:r>
              <a:rPr sz="2250" spc="165" dirty="0">
                <a:solidFill>
                  <a:srgbClr val="066AB4"/>
                </a:solidFill>
                <a:latin typeface="Fedra Sans Pro Normal" panose="020B0504040000020004" pitchFamily="34" charset="0"/>
                <a:cs typeface="Calibri"/>
              </a:rPr>
              <a:t>6</a:t>
            </a:r>
            <a:endParaRPr sz="2250" dirty="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110" name="object 586"/>
          <p:cNvSpPr txBox="1"/>
          <p:nvPr/>
        </p:nvSpPr>
        <p:spPr>
          <a:xfrm>
            <a:off x="7144879" y="4268076"/>
            <a:ext cx="112205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ОЭЗ «Томск»</a:t>
            </a:r>
            <a:endParaRPr sz="11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11" name="object 587"/>
          <p:cNvSpPr txBox="1"/>
          <p:nvPr/>
        </p:nvSpPr>
        <p:spPr>
          <a:xfrm>
            <a:off x="7144880" y="4423321"/>
            <a:ext cx="74509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67308F"/>
                </a:solidFill>
                <a:latin typeface="Fedra Sans Pro Normal" panose="020B0504040000020004" pitchFamily="34" charset="0"/>
                <a:cs typeface="Cambria"/>
              </a:rPr>
              <a:t>Томская обл.</a:t>
            </a:r>
            <a:endParaRPr sz="700" dirty="0">
              <a:latin typeface="Fedra Sans Pro Normal" panose="020B0504040000020004" pitchFamily="34" charset="0"/>
              <a:cs typeface="Cambria"/>
            </a:endParaRPr>
          </a:p>
        </p:txBody>
      </p:sp>
      <p:sp>
        <p:nvSpPr>
          <p:cNvPr id="112" name="object 588"/>
          <p:cNvSpPr txBox="1"/>
          <p:nvPr/>
        </p:nvSpPr>
        <p:spPr>
          <a:xfrm>
            <a:off x="7144880" y="4506544"/>
            <a:ext cx="103337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160" dirty="0">
                <a:solidFill>
                  <a:srgbClr val="066AB4"/>
                </a:solidFill>
                <a:latin typeface="Fedra Sans Pro Normal" panose="020B0504040000020004" pitchFamily="34" charset="0"/>
                <a:cs typeface="Calibri"/>
              </a:rPr>
              <a:t>2</a:t>
            </a:r>
            <a:r>
              <a:rPr sz="2250" spc="195" dirty="0">
                <a:solidFill>
                  <a:srgbClr val="066AB4"/>
                </a:solidFill>
                <a:latin typeface="Fedra Sans Pro Normal" panose="020B0504040000020004" pitchFamily="34" charset="0"/>
                <a:cs typeface="Calibri"/>
              </a:rPr>
              <a:t>0</a:t>
            </a:r>
            <a:r>
              <a:rPr sz="2250" spc="-100" dirty="0">
                <a:solidFill>
                  <a:srgbClr val="066AB4"/>
                </a:solidFill>
                <a:latin typeface="Fedra Sans Pro Normal" panose="020B0504040000020004" pitchFamily="34" charset="0"/>
                <a:cs typeface="Calibri"/>
              </a:rPr>
              <a:t>7</a:t>
            </a:r>
            <a:endParaRPr sz="2250" dirty="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113" name="object 625"/>
          <p:cNvSpPr txBox="1"/>
          <p:nvPr/>
        </p:nvSpPr>
        <p:spPr>
          <a:xfrm>
            <a:off x="7488649" y="5387935"/>
            <a:ext cx="294927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spc="15" dirty="0">
                <a:solidFill>
                  <a:srgbClr val="066AB4"/>
                </a:solidFill>
                <a:latin typeface="Fedra Sans Pro Normal Normal"/>
                <a:cs typeface="Fedra Sans Pro Normal Normal"/>
              </a:rPr>
              <a:t>р</a:t>
            </a:r>
            <a:r>
              <a:rPr sz="400" i="1" spc="25" dirty="0">
                <a:solidFill>
                  <a:srgbClr val="066AB4"/>
                </a:solidFill>
                <a:latin typeface="Fedra Sans Pro Normal Normal"/>
                <a:cs typeface="Fedra Sans Pro Normal Normal"/>
              </a:rPr>
              <a:t>.</a:t>
            </a:r>
            <a:r>
              <a:rPr sz="400" i="1" spc="-5" dirty="0">
                <a:solidFill>
                  <a:srgbClr val="066AB4"/>
                </a:solidFill>
                <a:latin typeface="Fedra Sans Pro Normal Normal"/>
                <a:cs typeface="Fedra Sans Pro Normal Normal"/>
              </a:rPr>
              <a:t> </a:t>
            </a:r>
            <a:r>
              <a:rPr sz="400" i="1" dirty="0">
                <a:solidFill>
                  <a:srgbClr val="066AB4"/>
                </a:solidFill>
                <a:latin typeface="Fedra Sans Pro Normal Normal"/>
                <a:cs typeface="Fedra Sans Pro Normal Normal"/>
              </a:rPr>
              <a:t>Т</a:t>
            </a:r>
            <a:r>
              <a:rPr sz="400" i="1" spc="30" dirty="0">
                <a:solidFill>
                  <a:srgbClr val="066AB4"/>
                </a:solidFill>
                <a:latin typeface="Fedra Sans Pro Normal Normal"/>
                <a:cs typeface="Fedra Sans Pro Normal Normal"/>
              </a:rPr>
              <a:t>о</a:t>
            </a:r>
            <a:r>
              <a:rPr sz="400" i="1" spc="35" dirty="0">
                <a:solidFill>
                  <a:srgbClr val="066AB4"/>
                </a:solidFill>
                <a:latin typeface="Fedra Sans Pro Normal Normal"/>
                <a:cs typeface="Fedra Sans Pro Normal Normal"/>
              </a:rPr>
              <a:t>м</a:t>
            </a:r>
            <a:r>
              <a:rPr sz="400" i="1" spc="20" dirty="0">
                <a:solidFill>
                  <a:srgbClr val="066AB4"/>
                </a:solidFill>
                <a:latin typeface="Fedra Sans Pro Normal Normal"/>
                <a:cs typeface="Fedra Sans Pro Normal Normal"/>
              </a:rPr>
              <a:t>ь</a:t>
            </a:r>
            <a:endParaRPr sz="400" dirty="0">
              <a:latin typeface="Fedra Sans Pro Normal Normal"/>
              <a:cs typeface="Fedra Sans Pro Normal Normal"/>
            </a:endParaRPr>
          </a:p>
        </p:txBody>
      </p:sp>
      <p:sp>
        <p:nvSpPr>
          <p:cNvPr id="114" name="object 626"/>
          <p:cNvSpPr txBox="1"/>
          <p:nvPr/>
        </p:nvSpPr>
        <p:spPr>
          <a:xfrm>
            <a:off x="7889976" y="5652500"/>
            <a:ext cx="13525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i="1" spc="40" dirty="0">
                <a:solidFill>
                  <a:srgbClr val="404041"/>
                </a:solidFill>
                <a:latin typeface="Calibri"/>
                <a:cs typeface="Calibri"/>
              </a:rPr>
              <a:t>ОЭ</a:t>
            </a:r>
            <a:r>
              <a:rPr sz="500" i="1" spc="20" dirty="0">
                <a:solidFill>
                  <a:srgbClr val="404041"/>
                </a:solidFill>
                <a:latin typeface="Calibri"/>
                <a:cs typeface="Calibri"/>
              </a:rPr>
              <a:t>З</a:t>
            </a:r>
            <a:endParaRPr sz="500" dirty="0">
              <a:latin typeface="Calibri"/>
              <a:cs typeface="Calibri"/>
            </a:endParaRPr>
          </a:p>
        </p:txBody>
      </p:sp>
      <p:sp>
        <p:nvSpPr>
          <p:cNvPr id="115" name="object 630"/>
          <p:cNvSpPr txBox="1"/>
          <p:nvPr/>
        </p:nvSpPr>
        <p:spPr>
          <a:xfrm>
            <a:off x="8159801" y="5122418"/>
            <a:ext cx="20574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i="1" spc="-5" dirty="0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Т</a:t>
            </a:r>
            <a:r>
              <a:rPr sz="500" i="1" spc="35" dirty="0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о</a:t>
            </a:r>
            <a:r>
              <a:rPr sz="500" i="1" spc="40" dirty="0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м</a:t>
            </a:r>
            <a:r>
              <a:rPr sz="500" i="1" spc="25" dirty="0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ск</a:t>
            </a:r>
            <a:endParaRPr sz="500" dirty="0">
              <a:latin typeface="Fedra Sans Pro Normal Normal"/>
              <a:cs typeface="Fedra Sans Pro Normal Normal"/>
            </a:endParaRPr>
          </a:p>
        </p:txBody>
      </p:sp>
      <p:sp>
        <p:nvSpPr>
          <p:cNvPr id="116" name="object 554"/>
          <p:cNvSpPr txBox="1"/>
          <p:nvPr/>
        </p:nvSpPr>
        <p:spPr>
          <a:xfrm>
            <a:off x="6849597" y="6357319"/>
            <a:ext cx="4870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60" dirty="0">
                <a:solidFill>
                  <a:srgbClr val="59595C"/>
                </a:solidFill>
                <a:latin typeface="Fedra Sans Pro Book"/>
                <a:cs typeface="Fedra Sans Pro Book"/>
              </a:rPr>
              <a:t>Респ.</a:t>
            </a:r>
            <a:r>
              <a:rPr sz="500" spc="-25" dirty="0">
                <a:solidFill>
                  <a:srgbClr val="59595C"/>
                </a:solidFill>
                <a:latin typeface="Fedra Sans Pro Book"/>
                <a:cs typeface="Fedra Sans Pro Book"/>
              </a:rPr>
              <a:t> </a:t>
            </a:r>
            <a:r>
              <a:rPr sz="500" spc="55" dirty="0">
                <a:solidFill>
                  <a:srgbClr val="59595C"/>
                </a:solidFill>
                <a:latin typeface="Fedra Sans Pro Book"/>
                <a:cs typeface="Fedra Sans Pro Book"/>
              </a:rPr>
              <a:t>Бурятия</a:t>
            </a:r>
            <a:endParaRPr sz="500" dirty="0">
              <a:latin typeface="Fedra Sans Pro Book"/>
              <a:cs typeface="Fedra Sans Pro Book"/>
            </a:endParaRPr>
          </a:p>
        </p:txBody>
      </p:sp>
      <p:sp>
        <p:nvSpPr>
          <p:cNvPr id="117" name="object 556"/>
          <p:cNvSpPr txBox="1"/>
          <p:nvPr/>
        </p:nvSpPr>
        <p:spPr>
          <a:xfrm>
            <a:off x="9386140" y="5652500"/>
            <a:ext cx="69151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r>
              <a:rPr sz="500" spc="80" dirty="0">
                <a:solidFill>
                  <a:srgbClr val="59595C"/>
                </a:solidFill>
                <a:latin typeface="Fedra Sans Pro Medium"/>
                <a:cs typeface="Fedra Sans Pro Medium"/>
              </a:rPr>
              <a:t>Советская</a:t>
            </a:r>
            <a:r>
              <a:rPr sz="500" spc="-4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r>
              <a:rPr sz="500" spc="85" dirty="0">
                <a:solidFill>
                  <a:srgbClr val="59595C"/>
                </a:solidFill>
                <a:latin typeface="Fedra Sans Pro Medium"/>
                <a:cs typeface="Fedra Sans Pro Medium"/>
              </a:rPr>
              <a:t>Гавань</a:t>
            </a:r>
            <a:r>
              <a:rPr sz="500" spc="16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endParaRPr sz="500" dirty="0">
              <a:latin typeface="Fedra Sans Pro Medium"/>
              <a:cs typeface="Fedra Sans Pro Medium"/>
            </a:endParaRPr>
          </a:p>
        </p:txBody>
      </p:sp>
      <p:sp>
        <p:nvSpPr>
          <p:cNvPr id="119" name="object 583"/>
          <p:cNvSpPr txBox="1"/>
          <p:nvPr/>
        </p:nvSpPr>
        <p:spPr>
          <a:xfrm>
            <a:off x="5448934" y="4401502"/>
            <a:ext cx="454659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67308F"/>
                </a:solidFill>
                <a:latin typeface="Fedra Sans Pro Normal" panose="020B0504040000020004" pitchFamily="34" charset="0"/>
                <a:cs typeface="Cambria"/>
              </a:rPr>
              <a:t>Москва</a:t>
            </a:r>
            <a:endParaRPr sz="700" dirty="0">
              <a:latin typeface="Fedra Sans Pro Normal" panose="020B0504040000020004" pitchFamily="34" charset="0"/>
              <a:cs typeface="Cambria"/>
            </a:endParaRPr>
          </a:p>
        </p:txBody>
      </p:sp>
      <p:sp>
        <p:nvSpPr>
          <p:cNvPr id="120" name="object 589"/>
          <p:cNvSpPr txBox="1"/>
          <p:nvPr/>
        </p:nvSpPr>
        <p:spPr>
          <a:xfrm>
            <a:off x="7673149" y="4588650"/>
            <a:ext cx="43108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05" dirty="0">
                <a:solidFill>
                  <a:srgbClr val="066AB4"/>
                </a:solidFill>
                <a:latin typeface="Fedra Sans Pro Normal" panose="020B0504040000020004" pitchFamily="34" charset="0"/>
                <a:cs typeface="Calibri"/>
              </a:rPr>
              <a:t>га</a:t>
            </a:r>
            <a:endParaRPr sz="800" dirty="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121" name="object 607"/>
          <p:cNvSpPr txBox="1"/>
          <p:nvPr/>
        </p:nvSpPr>
        <p:spPr>
          <a:xfrm rot="20880000">
            <a:off x="3612244" y="6114236"/>
            <a:ext cx="92147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i="1" spc="45" dirty="0">
                <a:solidFill>
                  <a:srgbClr val="066AB4"/>
                </a:solidFill>
                <a:latin typeface="Calibri"/>
                <a:cs typeface="Calibri"/>
              </a:rPr>
              <a:t>В</a:t>
            </a:r>
            <a:r>
              <a:rPr sz="350" i="1" spc="15" dirty="0">
                <a:solidFill>
                  <a:srgbClr val="066AB4"/>
                </a:solidFill>
                <a:latin typeface="Calibri"/>
                <a:cs typeface="Calibri"/>
              </a:rPr>
              <a:t>о</a:t>
            </a:r>
            <a:r>
              <a:rPr sz="350" i="1" spc="-15" dirty="0">
                <a:solidFill>
                  <a:srgbClr val="066AB4"/>
                </a:solidFill>
                <a:latin typeface="Calibri"/>
                <a:cs typeface="Calibri"/>
              </a:rPr>
              <a:t>л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2" name="object 610"/>
          <p:cNvSpPr txBox="1"/>
          <p:nvPr/>
        </p:nvSpPr>
        <p:spPr>
          <a:xfrm rot="17160000">
            <a:off x="4357062" y="6657196"/>
            <a:ext cx="93226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i="1" spc="10" dirty="0">
                <a:solidFill>
                  <a:srgbClr val="066AB4"/>
                </a:solidFill>
                <a:latin typeface="Calibri"/>
                <a:cs typeface="Calibri"/>
              </a:rPr>
              <a:t>р</a:t>
            </a:r>
            <a:r>
              <a:rPr sz="350" i="1" spc="20" dirty="0">
                <a:solidFill>
                  <a:srgbClr val="066AB4"/>
                </a:solidFill>
                <a:latin typeface="Calibri"/>
                <a:cs typeface="Calibri"/>
              </a:rPr>
              <a:t>. </a:t>
            </a:r>
            <a:r>
              <a:rPr sz="350" i="1" spc="-10" dirty="0">
                <a:solidFill>
                  <a:srgbClr val="066AB4"/>
                </a:solidFill>
                <a:latin typeface="Calibri"/>
                <a:cs typeface="Calibri"/>
              </a:rPr>
              <a:t> </a:t>
            </a:r>
            <a:r>
              <a:rPr sz="350" i="1" spc="40" dirty="0">
                <a:solidFill>
                  <a:srgbClr val="066AB4"/>
                </a:solidFill>
                <a:latin typeface="Calibri"/>
                <a:cs typeface="Calibri"/>
              </a:rPr>
              <a:t>В</a:t>
            </a:r>
            <a:endParaRPr sz="350">
              <a:latin typeface="Calibri"/>
              <a:cs typeface="Calibri"/>
            </a:endParaRPr>
          </a:p>
        </p:txBody>
      </p:sp>
      <p:pic>
        <p:nvPicPr>
          <p:cNvPr id="127" name="Изображение 126" descr="icon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43" y="2275310"/>
            <a:ext cx="234696" cy="234696"/>
          </a:xfrm>
          <a:prstGeom prst="rect">
            <a:avLst/>
          </a:prstGeom>
        </p:spPr>
      </p:pic>
      <p:pic>
        <p:nvPicPr>
          <p:cNvPr id="128" name="Изображение 127" descr="icon-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43" y="3270642"/>
            <a:ext cx="259080" cy="234696"/>
          </a:xfrm>
          <a:prstGeom prst="rect">
            <a:avLst/>
          </a:prstGeom>
        </p:spPr>
      </p:pic>
      <p:pic>
        <p:nvPicPr>
          <p:cNvPr id="129" name="Изображение 128" descr="icon-03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43" y="3840568"/>
            <a:ext cx="234696" cy="234696"/>
          </a:xfrm>
          <a:prstGeom prst="rect">
            <a:avLst/>
          </a:prstGeom>
        </p:spPr>
      </p:pic>
      <p:sp>
        <p:nvSpPr>
          <p:cNvPr id="123" name="object 560"/>
          <p:cNvSpPr txBox="1"/>
          <p:nvPr/>
        </p:nvSpPr>
        <p:spPr>
          <a:xfrm>
            <a:off x="3998798" y="4920323"/>
            <a:ext cx="1143357" cy="15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15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 </a:t>
            </a:r>
            <a:r>
              <a:rPr lang="ru-RU" sz="500" b="1" spc="90" dirty="0" err="1">
                <a:solidFill>
                  <a:srgbClr val="59595C"/>
                </a:solidFill>
                <a:latin typeface="Fedra Sans Pro Medium"/>
                <a:cs typeface="Fedra Sans Pro Medium"/>
              </a:rPr>
              <a:t>Алабуга</a:t>
            </a:r>
            <a:r>
              <a:rPr lang="ru-RU" sz="500" b="1" spc="16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endParaRPr lang="ru-RU" sz="500" b="1" dirty="0">
              <a:latin typeface="Fedra Sans Pro Medium"/>
              <a:cs typeface="Fedra Sans Pro Medium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60" dirty="0" smtClean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Респ</a:t>
            </a:r>
            <a:r>
              <a:rPr sz="500" spc="6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.</a:t>
            </a:r>
            <a:r>
              <a:rPr sz="500" spc="-1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 </a:t>
            </a:r>
            <a:r>
              <a:rPr sz="500" spc="5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Татарстан</a:t>
            </a:r>
            <a:endParaRPr sz="500" dirty="0">
              <a:latin typeface="Fedra Sans Pro Normal Normal"/>
              <a:cs typeface="Fedra Sans Pro Normal Normal"/>
            </a:endParaRPr>
          </a:p>
        </p:txBody>
      </p:sp>
      <p:sp>
        <p:nvSpPr>
          <p:cNvPr id="124" name="object 561"/>
          <p:cNvSpPr txBox="1"/>
          <p:nvPr/>
        </p:nvSpPr>
        <p:spPr>
          <a:xfrm>
            <a:off x="9161691" y="6703699"/>
            <a:ext cx="627380" cy="279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algn="ctr">
              <a:lnSpc>
                <a:spcPct val="100000"/>
              </a:lnSpc>
            </a:pPr>
            <a:r>
              <a:rPr sz="500" spc="15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r>
              <a:rPr sz="500" spc="80" dirty="0">
                <a:solidFill>
                  <a:srgbClr val="59595C"/>
                </a:solidFill>
                <a:latin typeface="Fedra Sans Pro Medium"/>
                <a:cs typeface="Fedra Sans Pro Medium"/>
              </a:rPr>
              <a:t>Владивосток</a:t>
            </a:r>
            <a:r>
              <a:rPr sz="500" spc="16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endParaRPr sz="500" dirty="0">
              <a:latin typeface="Fedra Sans Pro Medium"/>
              <a:cs typeface="Fedra Sans Pro Medium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500" spc="15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r>
              <a:rPr sz="500" spc="85" dirty="0">
                <a:solidFill>
                  <a:srgbClr val="59595C"/>
                </a:solidFill>
                <a:latin typeface="Fedra Sans Pro Medium"/>
                <a:cs typeface="Fedra Sans Pro Medium"/>
              </a:rPr>
              <a:t>Остров</a:t>
            </a:r>
            <a:r>
              <a:rPr sz="500" spc="-6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r>
              <a:rPr sz="500" spc="85" dirty="0">
                <a:solidFill>
                  <a:srgbClr val="59595C"/>
                </a:solidFill>
                <a:latin typeface="Fedra Sans Pro Medium"/>
                <a:cs typeface="Fedra Sans Pro Medium"/>
              </a:rPr>
              <a:t>Русский</a:t>
            </a:r>
            <a:r>
              <a:rPr sz="500" spc="165" dirty="0">
                <a:solidFill>
                  <a:srgbClr val="59595C"/>
                </a:solidFill>
                <a:latin typeface="Fedra Sans Pro Medium"/>
                <a:cs typeface="Fedra Sans Pro Medium"/>
              </a:rPr>
              <a:t> </a:t>
            </a:r>
            <a:endParaRPr sz="500" dirty="0">
              <a:latin typeface="Fedra Sans Pro Medium"/>
              <a:cs typeface="Fedra Sans Pro Medium"/>
            </a:endParaRPr>
          </a:p>
          <a:p>
            <a:pPr marL="1905" algn="ctr">
              <a:lnSpc>
                <a:spcPct val="100000"/>
              </a:lnSpc>
              <a:spcBef>
                <a:spcPts val="40"/>
              </a:spcBef>
            </a:pPr>
            <a:r>
              <a:rPr sz="500" spc="70" dirty="0">
                <a:solidFill>
                  <a:srgbClr val="59595C"/>
                </a:solidFill>
                <a:latin typeface="Fedra Sans Pro Book"/>
                <a:cs typeface="Fedra Sans Pro Book"/>
              </a:rPr>
              <a:t>Приморский</a:t>
            </a:r>
            <a:r>
              <a:rPr sz="500" spc="-40" dirty="0">
                <a:solidFill>
                  <a:srgbClr val="59595C"/>
                </a:solidFill>
                <a:latin typeface="Fedra Sans Pro Book"/>
                <a:cs typeface="Fedra Sans Pro Book"/>
              </a:rPr>
              <a:t> </a:t>
            </a:r>
            <a:r>
              <a:rPr sz="500" spc="65" dirty="0">
                <a:solidFill>
                  <a:srgbClr val="59595C"/>
                </a:solidFill>
                <a:latin typeface="Fedra Sans Pro Book"/>
                <a:cs typeface="Fedra Sans Pro Book"/>
              </a:rPr>
              <a:t>край</a:t>
            </a:r>
            <a:endParaRPr sz="500" dirty="0">
              <a:latin typeface="Fedra Sans Pro Book"/>
              <a:cs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37077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fon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6" name="Изображение 5" descr="head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0688638" cy="1499091"/>
          </a:xfrm>
          <a:prstGeom prst="rect">
            <a:avLst/>
          </a:prstGeom>
        </p:spPr>
      </p:pic>
      <p:sp>
        <p:nvSpPr>
          <p:cNvPr id="7" name="object 5"/>
          <p:cNvSpPr txBox="1"/>
          <p:nvPr/>
        </p:nvSpPr>
        <p:spPr>
          <a:xfrm>
            <a:off x="849202" y="3479661"/>
            <a:ext cx="3115824" cy="925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600" b="1" dirty="0" smtClean="0">
                <a:solidFill>
                  <a:srgbClr val="FFFFFF"/>
                </a:solidFill>
                <a:latin typeface="Fedra Sans Pro Bold" panose="020B0804040000020004" pitchFamily="34" charset="0"/>
                <a:cs typeface="Calibri"/>
              </a:rPr>
              <a:t>Упрощенное</a:t>
            </a:r>
            <a:r>
              <a:rPr lang="ru-RU" sz="1600" b="1" dirty="0" smtClean="0">
                <a:solidFill>
                  <a:srgbClr val="FFFFFF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600" b="1" dirty="0" smtClean="0">
                <a:solidFill>
                  <a:srgbClr val="FFFFFF"/>
                </a:solidFill>
                <a:latin typeface="Fedra Sans Pro Bold" panose="020B0804040000020004" pitchFamily="34" charset="0"/>
                <a:cs typeface="Calibri"/>
              </a:rPr>
              <a:t>взаимодействие </a:t>
            </a:r>
            <a:endParaRPr lang="ru-RU" sz="1600" b="1" dirty="0" smtClean="0">
              <a:solidFill>
                <a:srgbClr val="FFFFFF"/>
              </a:solidFill>
              <a:latin typeface="Fedra Sans Pro Bold" panose="020B0804040000020004" pitchFamily="34" charset="0"/>
              <a:cs typeface="Calibri"/>
            </a:endParaRPr>
          </a:p>
          <a:p>
            <a:pPr marL="12700" marR="5080">
              <a:lnSpc>
                <a:spcPts val="1800"/>
              </a:lnSpc>
            </a:pPr>
            <a:r>
              <a:rPr sz="1600" b="1" dirty="0" smtClean="0">
                <a:solidFill>
                  <a:srgbClr val="FFFFFF"/>
                </a:solidFill>
                <a:latin typeface="Fedra Sans Pro Bold" panose="020B0804040000020004" pitchFamily="34" charset="0"/>
                <a:cs typeface="Calibri"/>
              </a:rPr>
              <a:t>с </a:t>
            </a:r>
            <a:r>
              <a:rPr sz="1600" b="1" dirty="0">
                <a:solidFill>
                  <a:srgbClr val="FFFFFF"/>
                </a:solidFill>
                <a:latin typeface="Fedra Sans Pro Bold" panose="020B0804040000020004" pitchFamily="34" charset="0"/>
                <a:cs typeface="Calibri"/>
              </a:rPr>
              <a:t>государственными  </a:t>
            </a:r>
            <a:r>
              <a:rPr sz="1600" b="1" dirty="0" smtClean="0">
                <a:solidFill>
                  <a:srgbClr val="FFFFFF"/>
                </a:solidFill>
                <a:latin typeface="Fedra Sans Pro Bold" panose="020B0804040000020004" pitchFamily="34" charset="0"/>
                <a:cs typeface="Calibri"/>
              </a:rPr>
              <a:t>регулирующими</a:t>
            </a:r>
            <a:r>
              <a:rPr lang="ru-RU" sz="1600" b="1" dirty="0">
                <a:solidFill>
                  <a:srgbClr val="FFFFFF"/>
                </a:solidFill>
                <a:latin typeface="Fedra Sans Pro Bold" panose="020B0804040000020004" pitchFamily="34" charset="0"/>
                <a:cs typeface="Calibri"/>
              </a:rPr>
              <a:t> органами</a:t>
            </a:r>
            <a:endParaRPr sz="16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53033" y="3206928"/>
            <a:ext cx="250825" cy="75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665" dirty="0">
                <a:solidFill>
                  <a:srgbClr val="FFFFFF"/>
                </a:solidFill>
                <a:latin typeface="Fedra Sans Pro Normal" panose="020B0504040000020004" pitchFamily="34" charset="0"/>
                <a:cs typeface="Calibri"/>
              </a:rPr>
              <a:t>1</a:t>
            </a:r>
            <a:endParaRPr sz="4800" dirty="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4290542" y="3500463"/>
            <a:ext cx="2825026" cy="69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600" b="1" dirty="0">
                <a:solidFill>
                  <a:srgbClr val="FFFFFF"/>
                </a:solidFill>
                <a:latin typeface="Fedra Sans Pro Bold" panose="020B0804040000020004" pitchFamily="34" charset="0"/>
                <a:cs typeface="Calibri"/>
              </a:rPr>
              <a:t>Инфраструктура,  созданная </a:t>
            </a:r>
            <a:r>
              <a:rPr sz="1600" b="1" dirty="0" smtClean="0">
                <a:solidFill>
                  <a:srgbClr val="FFFFFF"/>
                </a:solidFill>
                <a:latin typeface="Fedra Sans Pro Bold" panose="020B0804040000020004" pitchFamily="34" charset="0"/>
                <a:cs typeface="Calibri"/>
              </a:rPr>
              <a:t>за счет</a:t>
            </a:r>
            <a:r>
              <a:rPr lang="ru-RU" sz="1600" b="1" dirty="0">
                <a:solidFill>
                  <a:srgbClr val="FFFFFF"/>
                </a:solidFill>
                <a:latin typeface="Fedra Sans Pro Bold" panose="020B0804040000020004" pitchFamily="34" charset="0"/>
                <a:cs typeface="Calibri"/>
              </a:rPr>
              <a:t> </a:t>
            </a:r>
            <a:endParaRPr lang="ru-RU" sz="1600" b="1" dirty="0" smtClean="0">
              <a:solidFill>
                <a:srgbClr val="FFFFFF"/>
              </a:solidFill>
              <a:latin typeface="Fedra Sans Pro Bold" panose="020B0804040000020004" pitchFamily="34" charset="0"/>
              <a:cs typeface="Calibri"/>
            </a:endParaRPr>
          </a:p>
          <a:p>
            <a:pPr marL="12700" marR="5080">
              <a:lnSpc>
                <a:spcPts val="1800"/>
              </a:lnSpc>
            </a:pPr>
            <a:r>
              <a:rPr sz="1600" b="1" dirty="0" smtClean="0">
                <a:solidFill>
                  <a:srgbClr val="FFFFFF"/>
                </a:solidFill>
                <a:latin typeface="Fedra Sans Pro Bold" panose="020B0804040000020004" pitchFamily="34" charset="0"/>
                <a:cs typeface="Calibri"/>
              </a:rPr>
              <a:t>средств </a:t>
            </a:r>
            <a:r>
              <a:rPr sz="1600" b="1" dirty="0">
                <a:solidFill>
                  <a:srgbClr val="FFFFFF"/>
                </a:solidFill>
                <a:latin typeface="Fedra Sans Pro Bold" panose="020B0804040000020004" pitchFamily="34" charset="0"/>
                <a:cs typeface="Calibri"/>
              </a:rPr>
              <a:t>госбюджета</a:t>
            </a:r>
            <a:endParaRPr sz="16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0" name="object 14"/>
          <p:cNvSpPr txBox="1"/>
          <p:nvPr/>
        </p:nvSpPr>
        <p:spPr>
          <a:xfrm>
            <a:off x="3779075" y="3249130"/>
            <a:ext cx="340360" cy="75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40" dirty="0">
                <a:solidFill>
                  <a:srgbClr val="FFFFFF"/>
                </a:solidFill>
                <a:latin typeface="Fedra Sans Pro Normal" panose="020B0504040000020004" pitchFamily="34" charset="0"/>
                <a:cs typeface="Calibri"/>
              </a:rPr>
              <a:t>2</a:t>
            </a:r>
            <a:endParaRPr sz="4800" dirty="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11" name="object 15"/>
          <p:cNvSpPr txBox="1"/>
          <p:nvPr/>
        </p:nvSpPr>
        <p:spPr>
          <a:xfrm>
            <a:off x="2080729" y="5247399"/>
            <a:ext cx="377190" cy="75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335" dirty="0">
                <a:solidFill>
                  <a:srgbClr val="FFFFFF"/>
                </a:solidFill>
                <a:latin typeface="Fedra Sans Pro Normal" panose="020B0504040000020004" pitchFamily="34" charset="0"/>
                <a:cs typeface="Calibri"/>
              </a:rPr>
              <a:t>4</a:t>
            </a:r>
            <a:endParaRPr sz="480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12" name="object 16"/>
          <p:cNvSpPr txBox="1"/>
          <p:nvPr/>
        </p:nvSpPr>
        <p:spPr>
          <a:xfrm>
            <a:off x="2647442" y="5517972"/>
            <a:ext cx="142875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600" b="1" dirty="0">
                <a:solidFill>
                  <a:srgbClr val="FFFFFF"/>
                </a:solidFill>
                <a:latin typeface="Fedra Sans Pro Bold" panose="020B0804040000020004" pitchFamily="34" charset="0"/>
                <a:cs typeface="Calibri"/>
              </a:rPr>
              <a:t>Таможенные  льготы</a:t>
            </a:r>
            <a:endParaRPr sz="16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3" name="object 17"/>
          <p:cNvSpPr txBox="1"/>
          <p:nvPr/>
        </p:nvSpPr>
        <p:spPr>
          <a:xfrm>
            <a:off x="5848451" y="5517972"/>
            <a:ext cx="150368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600" b="1" dirty="0">
                <a:solidFill>
                  <a:srgbClr val="FFFFFF"/>
                </a:solidFill>
                <a:latin typeface="Fedra Sans Pro Bold" panose="020B0804040000020004" pitchFamily="34" charset="0"/>
                <a:cs typeface="Calibri"/>
              </a:rPr>
              <a:t>Налоговые  преференции</a:t>
            </a:r>
            <a:endParaRPr sz="16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4" name="object 18"/>
          <p:cNvSpPr txBox="1"/>
          <p:nvPr/>
        </p:nvSpPr>
        <p:spPr>
          <a:xfrm>
            <a:off x="5405640" y="5285461"/>
            <a:ext cx="351155" cy="75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130" dirty="0">
                <a:solidFill>
                  <a:srgbClr val="FFFFFF"/>
                </a:solidFill>
                <a:latin typeface="Fedra Sans Pro Normal" panose="020B0504040000020004" pitchFamily="34" charset="0"/>
                <a:cs typeface="Calibri"/>
              </a:rPr>
              <a:t>5</a:t>
            </a:r>
            <a:endParaRPr sz="480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15" name="object 19"/>
          <p:cNvSpPr txBox="1"/>
          <p:nvPr/>
        </p:nvSpPr>
        <p:spPr>
          <a:xfrm>
            <a:off x="7115568" y="3249397"/>
            <a:ext cx="330200" cy="75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40" dirty="0">
                <a:solidFill>
                  <a:srgbClr val="FFFFFF"/>
                </a:solidFill>
                <a:latin typeface="Fedra Sans Pro Normal" panose="020B0504040000020004" pitchFamily="34" charset="0"/>
                <a:cs typeface="Calibri"/>
              </a:rPr>
              <a:t>3</a:t>
            </a:r>
            <a:endParaRPr sz="480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16" name="object 20"/>
          <p:cNvSpPr txBox="1"/>
          <p:nvPr/>
        </p:nvSpPr>
        <p:spPr>
          <a:xfrm>
            <a:off x="7521066" y="3500755"/>
            <a:ext cx="171183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600" b="1" dirty="0">
                <a:solidFill>
                  <a:srgbClr val="FFFFFF"/>
                </a:solidFill>
                <a:latin typeface="Fedra Sans Pro Bold" panose="020B0804040000020004" pitchFamily="34" charset="0"/>
                <a:cs typeface="Calibri"/>
              </a:rPr>
              <a:t>Ускоренная  амортизация</a:t>
            </a:r>
            <a:endParaRPr sz="16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7" name="object 131"/>
          <p:cNvSpPr txBox="1">
            <a:spLocks noGrp="1"/>
          </p:cNvSpPr>
          <p:nvPr>
            <p:ph type="title"/>
          </p:nvPr>
        </p:nvSpPr>
        <p:spPr>
          <a:xfrm>
            <a:off x="405965" y="458613"/>
            <a:ext cx="988146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sz="3000" dirty="0">
                <a:solidFill>
                  <a:schemeClr val="bg1"/>
                </a:solidFill>
                <a:latin typeface="Fedra Sans Pro Bold" panose="020B0804040000020004" pitchFamily="34" charset="0"/>
              </a:rPr>
              <a:t>Преимущества для инвесторов</a:t>
            </a:r>
          </a:p>
        </p:txBody>
      </p:sp>
      <p:sp>
        <p:nvSpPr>
          <p:cNvPr id="18" name="object 132"/>
          <p:cNvSpPr txBox="1"/>
          <p:nvPr/>
        </p:nvSpPr>
        <p:spPr>
          <a:xfrm>
            <a:off x="401029" y="203352"/>
            <a:ext cx="121187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Fedra Sans Pro Book" panose="020B0504040000020004" pitchFamily="34" charset="0"/>
                <a:cs typeface="Cambria"/>
              </a:rPr>
              <a:t>О Компании</a:t>
            </a:r>
            <a:endParaRPr sz="1000" dirty="0">
              <a:latin typeface="Fedra Sans Pro Book" panose="020B0504040000020004" pitchFamily="34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5481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Изображение 31" descr="_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8" y="-36661"/>
            <a:ext cx="10688638" cy="7554729"/>
          </a:xfrm>
          <a:prstGeom prst="rect">
            <a:avLst/>
          </a:prstGeom>
        </p:spPr>
      </p:pic>
      <p:pic>
        <p:nvPicPr>
          <p:cNvPr id="5" name="Изображение 4" descr="head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0688638" cy="1499091"/>
          </a:xfrm>
          <a:prstGeom prst="rect">
            <a:avLst/>
          </a:prstGeom>
        </p:spPr>
      </p:pic>
      <p:pic>
        <p:nvPicPr>
          <p:cNvPr id="6" name="Изображение 5" descr="element-0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097" y="2170429"/>
            <a:ext cx="1057656" cy="1057657"/>
          </a:xfrm>
          <a:prstGeom prst="rect">
            <a:avLst/>
          </a:prstGeom>
        </p:spPr>
      </p:pic>
      <p:sp>
        <p:nvSpPr>
          <p:cNvPr id="7" name="object 145"/>
          <p:cNvSpPr txBox="1">
            <a:spLocks noGrp="1"/>
          </p:cNvSpPr>
          <p:nvPr>
            <p:ph type="title"/>
          </p:nvPr>
        </p:nvSpPr>
        <p:spPr>
          <a:xfrm>
            <a:off x="405965" y="466691"/>
            <a:ext cx="988146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algn="l"/>
            <a:r>
              <a:rPr sz="3000" dirty="0">
                <a:solidFill>
                  <a:schemeClr val="bg1"/>
                </a:solidFill>
                <a:latin typeface="Fedra Sans Pro Bold" panose="020B0804040000020004" pitchFamily="34" charset="0"/>
              </a:rPr>
              <a:t>ОЭЗ в Санкт-Петербурге</a:t>
            </a:r>
          </a:p>
        </p:txBody>
      </p:sp>
      <p:sp>
        <p:nvSpPr>
          <p:cNvPr id="8" name="object 146"/>
          <p:cNvSpPr txBox="1"/>
          <p:nvPr/>
        </p:nvSpPr>
        <p:spPr>
          <a:xfrm>
            <a:off x="400422" y="206745"/>
            <a:ext cx="159347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000" dirty="0">
                <a:solidFill>
                  <a:srgbClr val="FFFFFF"/>
                </a:solidFill>
                <a:latin typeface="Fedra Sans Pro Book" panose="020B0504040000020004" pitchFamily="34" charset="0"/>
                <a:cs typeface="Cambria"/>
              </a:rPr>
              <a:t>ОЭЗ</a:t>
            </a:r>
            <a:r>
              <a:rPr lang="ru-RU" sz="1000" dirty="0">
                <a:solidFill>
                  <a:srgbClr val="FFFFFF"/>
                </a:solidFill>
                <a:latin typeface="Fedra Sans Pro Book" panose="020B0504040000020004" pitchFamily="34" charset="0"/>
                <a:cs typeface="Cambria"/>
              </a:rPr>
              <a:t> в</a:t>
            </a:r>
            <a:r>
              <a:rPr sz="1000" dirty="0">
                <a:solidFill>
                  <a:srgbClr val="FFFFFF"/>
                </a:solidFill>
                <a:latin typeface="Fedra Sans Pro Book" panose="020B0504040000020004" pitchFamily="34" charset="0"/>
                <a:cs typeface="Cambria"/>
              </a:rPr>
              <a:t> </a:t>
            </a:r>
            <a:r>
              <a:rPr sz="1000" dirty="0" err="1">
                <a:solidFill>
                  <a:srgbClr val="FFFFFF"/>
                </a:solidFill>
                <a:latin typeface="Fedra Sans Pro Book" panose="020B0504040000020004" pitchFamily="34" charset="0"/>
                <a:cs typeface="Cambria"/>
              </a:rPr>
              <a:t>Санкт-Петербург</a:t>
            </a:r>
            <a:r>
              <a:rPr lang="ru-RU" sz="1000" dirty="0">
                <a:solidFill>
                  <a:srgbClr val="FFFFFF"/>
                </a:solidFill>
                <a:latin typeface="Fedra Sans Pro Book" panose="020B0504040000020004" pitchFamily="34" charset="0"/>
                <a:cs typeface="Cambria"/>
              </a:rPr>
              <a:t>е</a:t>
            </a:r>
            <a:endParaRPr sz="10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9" name="object 126"/>
          <p:cNvSpPr txBox="1"/>
          <p:nvPr/>
        </p:nvSpPr>
        <p:spPr>
          <a:xfrm>
            <a:off x="6665555" y="1396568"/>
            <a:ext cx="1924795" cy="800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4495">
              <a:lnSpc>
                <a:spcPct val="100000"/>
              </a:lnSpc>
            </a:pPr>
            <a:r>
              <a:rPr sz="1000" b="1" spc="120" dirty="0">
                <a:solidFill>
                  <a:srgbClr val="67308F"/>
                </a:solidFill>
                <a:latin typeface="Fedra Sans Pro Bold"/>
                <a:cs typeface="Fedra Sans Pro Bold"/>
              </a:rPr>
              <a:t>Западный  </a:t>
            </a:r>
            <a:r>
              <a:rPr sz="1000" b="1" spc="110" dirty="0">
                <a:solidFill>
                  <a:srgbClr val="67308F"/>
                </a:solidFill>
                <a:latin typeface="Fedra Sans Pro Bold"/>
                <a:cs typeface="Fedra Sans Pro Bold"/>
              </a:rPr>
              <a:t>скоростной</a:t>
            </a:r>
            <a:r>
              <a:rPr sz="1000" b="1" spc="-20" dirty="0">
                <a:solidFill>
                  <a:srgbClr val="67308F"/>
                </a:solidFill>
                <a:latin typeface="Fedra Sans Pro Bold"/>
                <a:cs typeface="Fedra Sans Pro Bold"/>
              </a:rPr>
              <a:t> </a:t>
            </a:r>
            <a:r>
              <a:rPr sz="1000" b="1" spc="110" dirty="0">
                <a:solidFill>
                  <a:srgbClr val="67308F"/>
                </a:solidFill>
                <a:latin typeface="Fedra Sans Pro Bold"/>
                <a:cs typeface="Fedra Sans Pro Bold"/>
              </a:rPr>
              <a:t>диаметр</a:t>
            </a:r>
            <a:endParaRPr sz="1000" dirty="0">
              <a:latin typeface="Fedra Sans Pro Bold"/>
              <a:cs typeface="Fedra Sans Pro Bold"/>
            </a:endParaRPr>
          </a:p>
          <a:p>
            <a:pPr marL="12700" marR="5080">
              <a:lnSpc>
                <a:spcPct val="104200"/>
              </a:lnSpc>
              <a:spcBef>
                <a:spcPts val="360"/>
              </a:spcBef>
            </a:pPr>
            <a:r>
              <a:rPr lang="ru-RU" sz="900" dirty="0" smtClean="0">
                <a:solidFill>
                  <a:srgbClr val="59595C"/>
                </a:solidFill>
                <a:latin typeface="Fedra Sans Pro Normal" panose="020B0504040000020004" pitchFamily="34" charset="0"/>
                <a:cs typeface="Cambria"/>
              </a:rPr>
              <a:t>Соединяет</a:t>
            </a:r>
            <a:r>
              <a:rPr sz="900" dirty="0" smtClean="0">
                <a:solidFill>
                  <a:srgbClr val="59595C"/>
                </a:solidFill>
                <a:latin typeface="Fedra Sans Pro Normal" panose="020B0504040000020004" pitchFamily="34" charset="0"/>
                <a:cs typeface="Cambria"/>
              </a:rPr>
              <a:t> </a:t>
            </a:r>
            <a:r>
              <a:rPr sz="900" dirty="0">
                <a:solidFill>
                  <a:srgbClr val="59595C"/>
                </a:solidFill>
                <a:latin typeface="Fedra Sans Pro Normal" panose="020B0504040000020004" pitchFamily="34" charset="0"/>
                <a:cs typeface="Cambria"/>
              </a:rPr>
              <a:t>кратчайшим  путем север и </a:t>
            </a:r>
            <a:r>
              <a:rPr sz="900" dirty="0" err="1">
                <a:solidFill>
                  <a:srgbClr val="59595C"/>
                </a:solidFill>
                <a:latin typeface="Fedra Sans Pro Normal" panose="020B0504040000020004" pitchFamily="34" charset="0"/>
                <a:cs typeface="Cambria"/>
              </a:rPr>
              <a:t>юг</a:t>
            </a:r>
            <a:r>
              <a:rPr sz="900" dirty="0">
                <a:solidFill>
                  <a:srgbClr val="59595C"/>
                </a:solidFill>
                <a:latin typeface="Fedra Sans Pro Normal" panose="020B0504040000020004" pitchFamily="34" charset="0"/>
                <a:cs typeface="Cambria"/>
              </a:rPr>
              <a:t> </a:t>
            </a:r>
            <a:r>
              <a:rPr sz="900" dirty="0" err="1" smtClean="0">
                <a:solidFill>
                  <a:srgbClr val="59595C"/>
                </a:solidFill>
                <a:latin typeface="Fedra Sans Pro Normal" panose="020B0504040000020004" pitchFamily="34" charset="0"/>
                <a:cs typeface="Cambria"/>
              </a:rPr>
              <a:t>мегаполиса</a:t>
            </a:r>
            <a:endParaRPr sz="900" dirty="0">
              <a:latin typeface="Fedra Sans Pro Normal" panose="020B0504040000020004" pitchFamily="34" charset="0"/>
              <a:cs typeface="Cambria"/>
            </a:endParaRPr>
          </a:p>
        </p:txBody>
      </p:sp>
      <p:sp>
        <p:nvSpPr>
          <p:cNvPr id="10" name="object 138"/>
          <p:cNvSpPr txBox="1"/>
          <p:nvPr/>
        </p:nvSpPr>
        <p:spPr>
          <a:xfrm>
            <a:off x="395786" y="1397039"/>
            <a:ext cx="374579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Санкт-Петербург </a:t>
            </a:r>
            <a:r>
              <a:rPr sz="10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— крупнейший </a:t>
            </a:r>
            <a:r>
              <a:rPr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транспортный</a:t>
            </a:r>
            <a:r>
              <a:rPr lang="ru-RU"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узел </a:t>
            </a:r>
            <a:r>
              <a:rPr sz="10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Балтийского региона. Выгодное </a:t>
            </a:r>
            <a:r>
              <a:rPr sz="1000" b="1" dirty="0" err="1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геополитическое</a:t>
            </a:r>
            <a:r>
              <a:rPr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0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положение. </a:t>
            </a:r>
            <a:r>
              <a:rPr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В </a:t>
            </a:r>
            <a:r>
              <a:rPr sz="10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городе на </a:t>
            </a:r>
            <a:r>
              <a:rPr sz="1000" b="1" dirty="0" err="1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Неве</a:t>
            </a:r>
            <a:r>
              <a:rPr sz="10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000" b="1" dirty="0" err="1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сходятся</a:t>
            </a:r>
            <a:r>
              <a:rPr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0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стратегические европейские и </a:t>
            </a:r>
            <a:r>
              <a:rPr sz="1000" b="1" dirty="0" err="1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международ</a:t>
            </a:r>
            <a:r>
              <a:rPr lang="ru-RU" sz="1000" b="1" dirty="0" err="1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ные</a:t>
            </a:r>
            <a:r>
              <a:rPr lang="ru-RU" sz="10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lang="ru-RU" sz="10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воздушные, сухопутные, морские пути</a:t>
            </a:r>
            <a:endParaRPr lang="ru-RU" sz="1000" dirty="0">
              <a:latin typeface="Fedra Sans Pro Bold" panose="020B0804040000020004" pitchFamily="34" charset="0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0"/>
          <p:cNvSpPr txBox="1"/>
          <p:nvPr/>
        </p:nvSpPr>
        <p:spPr>
          <a:xfrm>
            <a:off x="3659725" y="3103363"/>
            <a:ext cx="1472171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b="1" spc="95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«Большой </a:t>
            </a:r>
            <a:r>
              <a:rPr sz="1100" b="1" spc="114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порт  </a:t>
            </a:r>
            <a:r>
              <a:rPr sz="1100" b="1" spc="110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Санкт-Петербург»</a:t>
            </a:r>
            <a:endParaRPr sz="11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2" name="object 111"/>
          <p:cNvSpPr txBox="1"/>
          <p:nvPr/>
        </p:nvSpPr>
        <p:spPr>
          <a:xfrm>
            <a:off x="3720680" y="3525838"/>
            <a:ext cx="1545955" cy="1548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90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&gt;10</a:t>
            </a:r>
            <a:r>
              <a:rPr sz="2800" spc="135" baseline="31746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%</a:t>
            </a:r>
            <a:endParaRPr sz="2800" baseline="31746" dirty="0">
              <a:latin typeface="Fedra Sans Pro Normal Normal"/>
              <a:cs typeface="Fedra Sans Pro Normal Normal"/>
            </a:endParaRPr>
          </a:p>
          <a:p>
            <a:pPr marL="40640" marR="5080">
              <a:lnSpc>
                <a:spcPct val="104200"/>
              </a:lnSpc>
              <a:spcBef>
                <a:spcPts val="80"/>
              </a:spcBef>
            </a:pPr>
            <a:r>
              <a:rPr sz="900" spc="25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экспортных </a:t>
            </a:r>
            <a:r>
              <a:rPr sz="900" spc="4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морских  </a:t>
            </a:r>
            <a:r>
              <a:rPr sz="900" spc="3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грузоперевозок</a:t>
            </a:r>
            <a:r>
              <a:rPr sz="900" spc="-7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 </a:t>
            </a:r>
            <a:r>
              <a:rPr sz="900" spc="4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России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  <a:p>
            <a:pPr marL="161925">
              <a:lnSpc>
                <a:spcPts val="3340"/>
              </a:lnSpc>
            </a:pPr>
            <a:r>
              <a:rPr sz="3200" spc="245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50</a:t>
            </a:r>
            <a:r>
              <a:rPr sz="2800" spc="367" baseline="31746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%</a:t>
            </a:r>
            <a:endParaRPr sz="2800" baseline="31746" dirty="0">
              <a:latin typeface="Fedra Sans Pro Normal Normal"/>
              <a:cs typeface="Fedra Sans Pro Normal Normal"/>
            </a:endParaRPr>
          </a:p>
          <a:p>
            <a:pPr marL="40640" marR="5080">
              <a:lnSpc>
                <a:spcPct val="104200"/>
              </a:lnSpc>
              <a:spcBef>
                <a:spcPts val="320"/>
              </a:spcBef>
            </a:pPr>
            <a:r>
              <a:rPr sz="900" spc="3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импортных </a:t>
            </a:r>
            <a:r>
              <a:rPr sz="900" spc="4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морских  </a:t>
            </a:r>
            <a:r>
              <a:rPr sz="900" spc="3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грузоперевозок</a:t>
            </a:r>
            <a:r>
              <a:rPr sz="900" spc="-7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 </a:t>
            </a:r>
            <a:r>
              <a:rPr sz="900" spc="4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России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7181834" y="5341616"/>
            <a:ext cx="8055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800" b="1" spc="125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Балтийский</a:t>
            </a:r>
          </a:p>
          <a:p>
            <a:pPr marL="12700">
              <a:lnSpc>
                <a:spcPct val="100000"/>
              </a:lnSpc>
            </a:pPr>
            <a:r>
              <a:rPr lang="ru-RU" sz="800" b="1" spc="125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вокзал</a:t>
            </a:r>
            <a:endParaRPr sz="800" dirty="0">
              <a:latin typeface="Fedra Sans Pro Normal Normal"/>
              <a:cs typeface="Fedra Sans Pro Normal Norm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65671" y="3961712"/>
            <a:ext cx="771192" cy="253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00"/>
              </a:lnSpc>
            </a:pPr>
            <a:r>
              <a:rPr sz="800" b="1" spc="100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Морской  </a:t>
            </a:r>
            <a:r>
              <a:rPr sz="800" b="1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Фасад</a:t>
            </a:r>
            <a:endParaRPr sz="800" dirty="0">
              <a:latin typeface="Fedra Sans Pro Normal Normal"/>
              <a:cs typeface="Fedra Sans Pro Normal Normal"/>
            </a:endParaRPr>
          </a:p>
        </p:txBody>
      </p:sp>
      <p:sp>
        <p:nvSpPr>
          <p:cNvPr id="15" name="object 27"/>
          <p:cNvSpPr txBox="1"/>
          <p:nvPr/>
        </p:nvSpPr>
        <p:spPr>
          <a:xfrm>
            <a:off x="8707202" y="4693278"/>
            <a:ext cx="944232" cy="253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00"/>
              </a:lnSpc>
            </a:pPr>
            <a:r>
              <a:rPr sz="800" b="1" spc="110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Московский  вокзал</a:t>
            </a:r>
            <a:endParaRPr sz="800" dirty="0">
              <a:latin typeface="Fedra Sans Pro Normal Normal"/>
              <a:cs typeface="Fedra Sans Pro Normal Normal"/>
            </a:endParaRPr>
          </a:p>
        </p:txBody>
      </p:sp>
      <p:sp>
        <p:nvSpPr>
          <p:cNvPr id="16" name="object 47"/>
          <p:cNvSpPr txBox="1"/>
          <p:nvPr/>
        </p:nvSpPr>
        <p:spPr>
          <a:xfrm>
            <a:off x="8836772" y="3585936"/>
            <a:ext cx="929302" cy="253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00"/>
              </a:lnSpc>
            </a:pPr>
            <a:r>
              <a:rPr sz="800" b="1" spc="114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Финляндский  </a:t>
            </a:r>
            <a:r>
              <a:rPr sz="800" b="1" spc="110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вокзал</a:t>
            </a:r>
            <a:endParaRPr sz="800" dirty="0">
              <a:latin typeface="Fedra Sans Pro Normal Normal"/>
              <a:cs typeface="Fedra Sans Pro Normal Normal"/>
            </a:endParaRPr>
          </a:p>
        </p:txBody>
      </p:sp>
      <p:sp>
        <p:nvSpPr>
          <p:cNvPr id="17" name="object 67"/>
          <p:cNvSpPr txBox="1"/>
          <p:nvPr/>
        </p:nvSpPr>
        <p:spPr>
          <a:xfrm>
            <a:off x="9789738" y="4296956"/>
            <a:ext cx="729052" cy="253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00"/>
              </a:lnSpc>
            </a:pPr>
            <a:r>
              <a:rPr sz="800" b="1" spc="110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Ладожский  вокзал</a:t>
            </a:r>
            <a:endParaRPr sz="800" dirty="0">
              <a:latin typeface="Fedra Sans Pro Normal Normal"/>
              <a:cs typeface="Fedra Sans Pro Normal Normal"/>
            </a:endParaRPr>
          </a:p>
        </p:txBody>
      </p:sp>
      <p:sp>
        <p:nvSpPr>
          <p:cNvPr id="18" name="object 68"/>
          <p:cNvSpPr txBox="1"/>
          <p:nvPr/>
        </p:nvSpPr>
        <p:spPr>
          <a:xfrm>
            <a:off x="8192694" y="5178552"/>
            <a:ext cx="750955" cy="253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045" marR="5080" indent="-93980">
              <a:lnSpc>
                <a:spcPct val="103200"/>
              </a:lnSpc>
            </a:pPr>
            <a:r>
              <a:rPr lang="ru-RU" sz="800" b="1" spc="110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Витебский</a:t>
            </a:r>
          </a:p>
          <a:p>
            <a:pPr marL="106045" marR="5080" indent="-93980">
              <a:lnSpc>
                <a:spcPct val="103200"/>
              </a:lnSpc>
            </a:pPr>
            <a:r>
              <a:rPr lang="ru-RU" sz="800" b="1" spc="110" dirty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вокзал</a:t>
            </a:r>
            <a:endParaRPr sz="800" dirty="0">
              <a:latin typeface="Fedra Sans Pro Normal Normal"/>
              <a:cs typeface="Fedra Sans Pro Normal Normal"/>
            </a:endParaRPr>
          </a:p>
        </p:txBody>
      </p:sp>
      <p:sp>
        <p:nvSpPr>
          <p:cNvPr id="19" name="object 89"/>
          <p:cNvSpPr txBox="1"/>
          <p:nvPr/>
        </p:nvSpPr>
        <p:spPr>
          <a:xfrm>
            <a:off x="6303296" y="2363706"/>
            <a:ext cx="40958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50" dirty="0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ЗСД</a:t>
            </a:r>
            <a:endParaRPr sz="800" dirty="0">
              <a:latin typeface="Fedra Sans Pro Normal Normal"/>
              <a:cs typeface="Fedra Sans Pro Normal Normal"/>
            </a:endParaRPr>
          </a:p>
        </p:txBody>
      </p:sp>
      <p:sp>
        <p:nvSpPr>
          <p:cNvPr id="20" name="object 91"/>
          <p:cNvSpPr txBox="1"/>
          <p:nvPr/>
        </p:nvSpPr>
        <p:spPr>
          <a:xfrm>
            <a:off x="2243495" y="2637701"/>
            <a:ext cx="24955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800" spc="7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КАД</a:t>
            </a:r>
            <a:endParaRPr lang="ru-RU" sz="800" dirty="0">
              <a:latin typeface="Fedra Sans Pro Normal Normal"/>
              <a:cs typeface="Fedra Sans Pro Normal Normal"/>
            </a:endParaRPr>
          </a:p>
        </p:txBody>
      </p:sp>
      <p:sp>
        <p:nvSpPr>
          <p:cNvPr id="21" name="object 93"/>
          <p:cNvSpPr txBox="1"/>
          <p:nvPr/>
        </p:nvSpPr>
        <p:spPr>
          <a:xfrm>
            <a:off x="1414067" y="5789975"/>
            <a:ext cx="289229" cy="124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800" spc="7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КАД</a:t>
            </a:r>
            <a:endParaRPr lang="ru-RU" sz="800" dirty="0">
              <a:latin typeface="Fedra Sans Pro Normal Normal"/>
              <a:cs typeface="Fedra Sans Pro Normal Normal"/>
            </a:endParaRPr>
          </a:p>
        </p:txBody>
      </p:sp>
      <p:sp>
        <p:nvSpPr>
          <p:cNvPr id="22" name="object 95"/>
          <p:cNvSpPr txBox="1"/>
          <p:nvPr/>
        </p:nvSpPr>
        <p:spPr>
          <a:xfrm>
            <a:off x="5201536" y="7084798"/>
            <a:ext cx="28922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800" spc="70" dirty="0" smtClean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КАД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23" name="object 98"/>
          <p:cNvSpPr txBox="1"/>
          <p:nvPr/>
        </p:nvSpPr>
        <p:spPr>
          <a:xfrm>
            <a:off x="5601523" y="1853760"/>
            <a:ext cx="289229" cy="124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7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КАД</a:t>
            </a:r>
            <a:endParaRPr sz="800" dirty="0">
              <a:latin typeface="Fedra Sans Pro Normal Normal"/>
              <a:cs typeface="Fedra Sans Pro Normal Normal"/>
            </a:endParaRPr>
          </a:p>
        </p:txBody>
      </p:sp>
      <p:sp>
        <p:nvSpPr>
          <p:cNvPr id="24" name="object 100"/>
          <p:cNvSpPr txBox="1"/>
          <p:nvPr/>
        </p:nvSpPr>
        <p:spPr>
          <a:xfrm>
            <a:off x="9279938" y="2265178"/>
            <a:ext cx="289229" cy="124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800" spc="7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КАД</a:t>
            </a:r>
            <a:endParaRPr lang="ru-RU" sz="800" dirty="0">
              <a:latin typeface="Fedra Sans Pro Normal Normal"/>
              <a:cs typeface="Fedra Sans Pro Normal Normal"/>
            </a:endParaRPr>
          </a:p>
        </p:txBody>
      </p:sp>
      <p:sp>
        <p:nvSpPr>
          <p:cNvPr id="25" name="object 104"/>
          <p:cNvSpPr txBox="1"/>
          <p:nvPr/>
        </p:nvSpPr>
        <p:spPr>
          <a:xfrm>
            <a:off x="5082424" y="6307121"/>
            <a:ext cx="755385" cy="124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7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Стрельна</a:t>
            </a:r>
            <a:endParaRPr sz="800" dirty="0">
              <a:latin typeface="Fedra Sans Pro Normal Normal"/>
              <a:cs typeface="Fedra Sans Pro Normal Normal"/>
            </a:endParaRPr>
          </a:p>
        </p:txBody>
      </p:sp>
      <p:sp>
        <p:nvSpPr>
          <p:cNvPr id="26" name="object 106"/>
          <p:cNvSpPr txBox="1"/>
          <p:nvPr/>
        </p:nvSpPr>
        <p:spPr>
          <a:xfrm>
            <a:off x="3113645" y="5608765"/>
            <a:ext cx="96913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75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Петергоф</a:t>
            </a:r>
            <a:endParaRPr sz="800" dirty="0">
              <a:latin typeface="Fedra Sans Pro Normal Normal"/>
              <a:cs typeface="Fedra Sans Pro Normal Normal"/>
            </a:endParaRPr>
          </a:p>
        </p:txBody>
      </p:sp>
      <p:sp>
        <p:nvSpPr>
          <p:cNvPr id="27" name="object 108"/>
          <p:cNvSpPr txBox="1"/>
          <p:nvPr/>
        </p:nvSpPr>
        <p:spPr>
          <a:xfrm>
            <a:off x="1771931" y="3085809"/>
            <a:ext cx="62335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70" dirty="0">
                <a:solidFill>
                  <a:srgbClr val="59595C"/>
                </a:solidFill>
                <a:latin typeface="Fedra Sans Pro Normal Normal"/>
                <a:cs typeface="Fedra Sans Pro Normal Normal"/>
              </a:rPr>
              <a:t>Кронштадт</a:t>
            </a:r>
            <a:endParaRPr sz="800" dirty="0">
              <a:latin typeface="Fedra Sans Pro Normal Normal"/>
              <a:cs typeface="Fedra Sans Pro Normal Normal"/>
            </a:endParaRPr>
          </a:p>
        </p:txBody>
      </p:sp>
      <p:sp>
        <p:nvSpPr>
          <p:cNvPr id="29" name="object 122"/>
          <p:cNvSpPr txBox="1"/>
          <p:nvPr/>
        </p:nvSpPr>
        <p:spPr>
          <a:xfrm>
            <a:off x="8296516" y="5490407"/>
            <a:ext cx="1269365" cy="47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11700"/>
              </a:lnSpc>
            </a:pPr>
            <a:r>
              <a:rPr sz="1000" b="1" spc="114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Аэропорт</a:t>
            </a:r>
            <a:r>
              <a:rPr sz="1000" b="1" spc="-65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000" b="1" spc="114" dirty="0" err="1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Пулково</a:t>
            </a:r>
            <a:r>
              <a:rPr sz="1000" b="1" spc="114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  </a:t>
            </a:r>
            <a:endParaRPr lang="ru-RU" sz="1000" b="1" spc="114" dirty="0" smtClean="0">
              <a:solidFill>
                <a:srgbClr val="67308F"/>
              </a:solidFill>
              <a:latin typeface="Fedra Sans Pro Bold" panose="020B0804040000020004" pitchFamily="34" charset="0"/>
              <a:cs typeface="Calibri"/>
            </a:endParaRPr>
          </a:p>
          <a:p>
            <a:pPr marL="12700" marR="5080" indent="-635">
              <a:lnSpc>
                <a:spcPct val="111700"/>
              </a:lnSpc>
            </a:pPr>
            <a:r>
              <a:rPr sz="900" dirty="0" smtClean="0">
                <a:solidFill>
                  <a:srgbClr val="59595C"/>
                </a:solidFill>
                <a:latin typeface="Fedra Sans Pro Normal" panose="020B0504040000020004" pitchFamily="34" charset="0"/>
                <a:cs typeface="Cambria"/>
              </a:rPr>
              <a:t>В </a:t>
            </a:r>
            <a:r>
              <a:rPr sz="900" dirty="0">
                <a:solidFill>
                  <a:srgbClr val="59595C"/>
                </a:solidFill>
                <a:latin typeface="Fedra Sans Pro Normal" panose="020B0504040000020004" pitchFamily="34" charset="0"/>
                <a:cs typeface="Cambria"/>
              </a:rPr>
              <a:t>тройке крупнейших  аэропортов России</a:t>
            </a:r>
            <a:endParaRPr sz="900" dirty="0">
              <a:latin typeface="Fedra Sans Pro Normal" panose="020B0504040000020004" pitchFamily="34" charset="0"/>
              <a:cs typeface="Cambria"/>
            </a:endParaRPr>
          </a:p>
        </p:txBody>
      </p:sp>
      <p:sp>
        <p:nvSpPr>
          <p:cNvPr id="31" name="object 124"/>
          <p:cNvSpPr txBox="1"/>
          <p:nvPr/>
        </p:nvSpPr>
        <p:spPr>
          <a:xfrm>
            <a:off x="7205586" y="6897342"/>
            <a:ext cx="659042" cy="253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 marR="5080" indent="-25400">
              <a:lnSpc>
                <a:spcPct val="103200"/>
              </a:lnSpc>
            </a:pPr>
            <a:r>
              <a:rPr sz="800" b="1" spc="110" dirty="0" smtClean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Аэропорт</a:t>
            </a:r>
            <a:endParaRPr lang="en-US" sz="800" b="1" spc="110" dirty="0" smtClean="0">
              <a:solidFill>
                <a:srgbClr val="67308F"/>
              </a:solidFill>
              <a:latin typeface="Fedra Sans Pro Normal Normal"/>
              <a:cs typeface="Fedra Sans Pro Normal Normal"/>
            </a:endParaRPr>
          </a:p>
          <a:p>
            <a:pPr marL="37465" marR="5080" indent="-25400">
              <a:lnSpc>
                <a:spcPct val="103200"/>
              </a:lnSpc>
            </a:pPr>
            <a:r>
              <a:rPr sz="800" b="1" spc="125" dirty="0" smtClean="0">
                <a:solidFill>
                  <a:srgbClr val="67308F"/>
                </a:solidFill>
                <a:latin typeface="Fedra Sans Pro Normal Normal"/>
                <a:cs typeface="Fedra Sans Pro Normal Normal"/>
              </a:rPr>
              <a:t>Пулково</a:t>
            </a:r>
            <a:endParaRPr sz="800" dirty="0">
              <a:latin typeface="Fedra Sans Pro Normal Normal"/>
              <a:cs typeface="Fedra Sans Pro Normal Normal"/>
            </a:endParaRPr>
          </a:p>
        </p:txBody>
      </p:sp>
      <p:pic>
        <p:nvPicPr>
          <p:cNvPr id="35" name="Изображение 34" descr="element-05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595" y="2847773"/>
            <a:ext cx="1325880" cy="262128"/>
          </a:xfrm>
          <a:prstGeom prst="rect">
            <a:avLst/>
          </a:prstGeom>
        </p:spPr>
      </p:pic>
      <p:sp>
        <p:nvSpPr>
          <p:cNvPr id="37" name="object 136"/>
          <p:cNvSpPr txBox="1"/>
          <p:nvPr/>
        </p:nvSpPr>
        <p:spPr>
          <a:xfrm>
            <a:off x="7521066" y="2352764"/>
            <a:ext cx="168512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265">
              <a:lnSpc>
                <a:spcPct val="100000"/>
              </a:lnSpc>
            </a:pPr>
            <a:r>
              <a:rPr sz="30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110,41 </a:t>
            </a:r>
            <a:r>
              <a:rPr sz="2625" baseline="31746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га</a:t>
            </a:r>
            <a:endParaRPr sz="2625" baseline="31746" dirty="0">
              <a:latin typeface="Fedra Sans Pro Normal" panose="020B0504040000020004" pitchFamily="34" charset="0"/>
              <a:cs typeface="Calibri"/>
            </a:endParaRPr>
          </a:p>
        </p:txBody>
      </p:sp>
      <p:pic>
        <p:nvPicPr>
          <p:cNvPr id="38" name="Изображение 37" descr="element-03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503" y="3638274"/>
            <a:ext cx="286512" cy="316992"/>
          </a:xfrm>
          <a:prstGeom prst="rect">
            <a:avLst/>
          </a:prstGeom>
        </p:spPr>
      </p:pic>
      <p:pic>
        <p:nvPicPr>
          <p:cNvPr id="39" name="Изображение 38" descr="element-04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22" y="4371621"/>
            <a:ext cx="316992" cy="347472"/>
          </a:xfrm>
          <a:prstGeom prst="rect">
            <a:avLst/>
          </a:prstGeom>
        </p:spPr>
      </p:pic>
      <p:pic>
        <p:nvPicPr>
          <p:cNvPr id="42" name="Изображение 41" descr="element-0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782" y="5833948"/>
            <a:ext cx="722393" cy="722394"/>
          </a:xfrm>
          <a:prstGeom prst="rect">
            <a:avLst/>
          </a:prstGeom>
        </p:spPr>
      </p:pic>
      <p:pic>
        <p:nvPicPr>
          <p:cNvPr id="43" name="Изображение 42" descr="element-05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914" y="6307121"/>
            <a:ext cx="1325880" cy="262128"/>
          </a:xfrm>
          <a:prstGeom prst="rect">
            <a:avLst/>
          </a:prstGeom>
        </p:spPr>
      </p:pic>
      <p:sp>
        <p:nvSpPr>
          <p:cNvPr id="44" name="object 135"/>
          <p:cNvSpPr txBox="1"/>
          <p:nvPr/>
        </p:nvSpPr>
        <p:spPr>
          <a:xfrm>
            <a:off x="2819124" y="5654557"/>
            <a:ext cx="150241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18,99</a:t>
            </a:r>
            <a:r>
              <a:rPr lang="en-US" sz="35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 </a:t>
            </a:r>
            <a:r>
              <a:rPr sz="2625" baseline="31746" dirty="0" err="1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га</a:t>
            </a:r>
            <a:endParaRPr sz="2625" baseline="31746" dirty="0">
              <a:latin typeface="Fedra Sans Pro Normal" panose="020B0504040000020004" pitchFamily="34" charset="0"/>
              <a:cs typeface="Calibri"/>
            </a:endParaRPr>
          </a:p>
        </p:txBody>
      </p:sp>
      <p:pic>
        <p:nvPicPr>
          <p:cNvPr id="45" name="Изображение 44" descr="element-01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687" y="2387906"/>
            <a:ext cx="252984" cy="393192"/>
          </a:xfrm>
          <a:prstGeom prst="rect">
            <a:avLst/>
          </a:prstGeom>
        </p:spPr>
      </p:pic>
      <p:pic>
        <p:nvPicPr>
          <p:cNvPr id="47" name="Изображение 46" descr="element-01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279" y="5857468"/>
            <a:ext cx="252984" cy="393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136" y="6291345"/>
            <a:ext cx="979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7385" algn="ctr">
              <a:lnSpc>
                <a:spcPct val="100000"/>
              </a:lnSpc>
              <a:spcBef>
                <a:spcPts val="800"/>
              </a:spcBef>
            </a:pPr>
            <a:r>
              <a:rPr lang="ru-RU" sz="1100" spc="30" dirty="0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«Нойдорф»</a:t>
            </a:r>
            <a:endParaRPr lang="ru-RU" sz="1100" dirty="0">
              <a:latin typeface="Fedra Sans Pro Normal Normal"/>
              <a:cs typeface="Fedra Sans Pro Normal Norm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57980" y="2832515"/>
            <a:ext cx="1420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lang="ru-RU" sz="1100" spc="35" dirty="0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«</a:t>
            </a:r>
            <a:r>
              <a:rPr lang="ru-RU" sz="1100" spc="35" dirty="0" err="1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Новоорловская</a:t>
            </a:r>
            <a:r>
              <a:rPr lang="ru-RU" sz="1100" spc="35" dirty="0">
                <a:solidFill>
                  <a:srgbClr val="FFFFFF"/>
                </a:solidFill>
                <a:latin typeface="Fedra Sans Pro Normal Normal"/>
                <a:cs typeface="Fedra Sans Pro Normal Normal"/>
              </a:rPr>
              <a:t>»</a:t>
            </a:r>
            <a:endParaRPr lang="ru-RU" sz="1100" dirty="0">
              <a:latin typeface="Fedra Sans Pro Normal Normal"/>
              <a:cs typeface="Fedra Sans Pro Normal Normal"/>
            </a:endParaRPr>
          </a:p>
        </p:txBody>
      </p:sp>
      <p:pic>
        <p:nvPicPr>
          <p:cNvPr id="46" name="Изображение 45" descr="element-0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173" y="4094410"/>
            <a:ext cx="1057656" cy="1057657"/>
          </a:xfrm>
          <a:prstGeom prst="rect">
            <a:avLst/>
          </a:prstGeom>
        </p:spPr>
      </p:pic>
      <p:pic>
        <p:nvPicPr>
          <p:cNvPr id="48" name="Изображение 47" descr="element-01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763" y="4311887"/>
            <a:ext cx="252984" cy="3931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11984" y="4700844"/>
            <a:ext cx="17508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b="1" spc="95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Центр города</a:t>
            </a:r>
            <a:endParaRPr lang="ru-RU" sz="10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3258" y="7112601"/>
            <a:ext cx="10485532" cy="47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4200"/>
              </a:lnSpc>
            </a:pPr>
            <a:r>
              <a:rPr lang="ru-RU" sz="1200" b="1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на основании Постановления Правительства РФ от 21.12.2005 №780 и Соглашения от </a:t>
            </a:r>
            <a:r>
              <a:rPr lang="ru-RU" sz="1200" b="1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18.01.2006 между </a:t>
            </a:r>
            <a:r>
              <a:rPr lang="ru-RU" sz="1200" b="1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Правительством Российской Федерации и Правительством Санкт-Петербурга </a:t>
            </a:r>
            <a:r>
              <a:rPr lang="ru-RU" sz="1200" b="1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создана </a:t>
            </a:r>
            <a:r>
              <a:rPr lang="ru-RU" sz="1200" b="1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особая экономическая зона технико-внедренческого типа</a:t>
            </a:r>
          </a:p>
        </p:txBody>
      </p:sp>
    </p:spTree>
    <p:extLst>
      <p:ext uri="{BB962C8B-B14F-4D97-AF65-F5344CB8AC3E}">
        <p14:creationId xmlns:p14="http://schemas.microsoft.com/office/powerpoint/2010/main" val="1205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head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0688638" cy="1499091"/>
          </a:xfrm>
          <a:prstGeom prst="rect">
            <a:avLst/>
          </a:prstGeom>
        </p:spPr>
      </p:pic>
      <p:sp>
        <p:nvSpPr>
          <p:cNvPr id="5" name="object 4"/>
          <p:cNvSpPr txBox="1">
            <a:spLocks noGrp="1"/>
          </p:cNvSpPr>
          <p:nvPr>
            <p:ph type="title"/>
          </p:nvPr>
        </p:nvSpPr>
        <p:spPr>
          <a:xfrm>
            <a:off x="405965" y="466690"/>
            <a:ext cx="988146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ru-RU" sz="3000" dirty="0">
                <a:solidFill>
                  <a:schemeClr val="bg1"/>
                </a:solidFill>
                <a:latin typeface="Fedra Sans Pro Bold" panose="020B0804040000020004" pitchFamily="34" charset="0"/>
              </a:rPr>
              <a:t>ОЭЗ в Санкт-Петербурге</a:t>
            </a:r>
            <a:endParaRPr sz="3000" dirty="0">
              <a:solidFill>
                <a:srgbClr val="FFFFFF"/>
              </a:solidFill>
              <a:latin typeface="Fedra Sans Pro Bold" panose="020B0804040000020004" pitchFamily="34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400428" y="206743"/>
            <a:ext cx="114918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Fedra Sans Pro Book" panose="020B0504040000020004" pitchFamily="34" charset="0"/>
                <a:cs typeface="Cambria"/>
              </a:rPr>
              <a:t>Работа ОЭЗ</a:t>
            </a:r>
            <a:endParaRPr sz="10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10" name="object 120"/>
          <p:cNvSpPr txBox="1"/>
          <p:nvPr/>
        </p:nvSpPr>
        <p:spPr>
          <a:xfrm>
            <a:off x="3600566" y="1523507"/>
            <a:ext cx="7088072" cy="1280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1600" dirty="0">
                <a:solidFill>
                  <a:srgbClr val="066AB4"/>
                </a:solidFill>
                <a:latin typeface="Fedra Sans Pro Bold"/>
                <a:cs typeface="Fedra Sans Pro Bold"/>
              </a:rPr>
              <a:t>Участок «Нойдорф» </a:t>
            </a:r>
            <a:r>
              <a:rPr lang="ru-RU" sz="16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(18,99 га) </a:t>
            </a:r>
            <a:endParaRPr lang="en-US" sz="1600" dirty="0" smtClean="0">
              <a:solidFill>
                <a:srgbClr val="066AB4"/>
              </a:solidFill>
              <a:latin typeface="Fedra Sans Pro Bold"/>
              <a:cs typeface="Fedra Sans Pro Bold"/>
            </a:endParaRPr>
          </a:p>
          <a:p>
            <a:pPr marL="12700" marR="5080">
              <a:lnSpc>
                <a:spcPct val="104200"/>
              </a:lnSpc>
            </a:pPr>
            <a:r>
              <a:rPr lang="ru-RU" sz="16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Место расположения – п. Стрельна.</a:t>
            </a:r>
          </a:p>
          <a:p>
            <a:pPr marL="12700" marR="5080">
              <a:lnSpc>
                <a:spcPct val="104200"/>
              </a:lnSpc>
            </a:pPr>
            <a:r>
              <a:rPr lang="ru-RU" sz="1600" dirty="0">
                <a:solidFill>
                  <a:srgbClr val="066AB4"/>
                </a:solidFill>
                <a:latin typeface="Fedra Sans Pro Bold"/>
                <a:cs typeface="Fedra Sans Pro Bold"/>
              </a:rPr>
              <a:t>Строительная готовность – 100 </a:t>
            </a:r>
            <a:r>
              <a:rPr lang="ru-RU" sz="16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%. </a:t>
            </a:r>
          </a:p>
          <a:p>
            <a:pPr marL="12700" marR="5080">
              <a:lnSpc>
                <a:spcPct val="104200"/>
              </a:lnSpc>
            </a:pPr>
            <a:r>
              <a:rPr lang="ru-RU" sz="16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Свободные земельные участки – нет.</a:t>
            </a:r>
          </a:p>
          <a:p>
            <a:pPr marL="12700" marR="5080">
              <a:lnSpc>
                <a:spcPct val="104200"/>
              </a:lnSpc>
            </a:pPr>
            <a:r>
              <a:rPr lang="ru-RU" sz="16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Стоимость создания объектов инфраструктуры – 1 938 млн руб.</a:t>
            </a:r>
            <a:endParaRPr lang="en-US" sz="1600" dirty="0">
              <a:solidFill>
                <a:srgbClr val="066AB4"/>
              </a:solidFill>
              <a:latin typeface="Fedra Sans Pro Bold"/>
              <a:cs typeface="Fedra Sans Pro Bold"/>
            </a:endParaRPr>
          </a:p>
        </p:txBody>
      </p:sp>
      <p:pic>
        <p:nvPicPr>
          <p:cNvPr id="12" name="Изображение 6" descr="element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75" y="1444530"/>
            <a:ext cx="1822377" cy="1445234"/>
          </a:xfrm>
          <a:prstGeom prst="rect">
            <a:avLst/>
          </a:prstGeom>
        </p:spPr>
      </p:pic>
      <p:pic>
        <p:nvPicPr>
          <p:cNvPr id="8" name="Изображение 6" descr="element-0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804" y="5647801"/>
            <a:ext cx="2401163" cy="17543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30416" y="3649254"/>
            <a:ext cx="5365102" cy="188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065">
              <a:lnSpc>
                <a:spcPct val="104200"/>
              </a:lnSpc>
            </a:pPr>
            <a:r>
              <a:rPr lang="ru-RU" sz="16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Участок «Новоорловская» (110,41 га+52,9 га) </a:t>
            </a:r>
          </a:p>
          <a:p>
            <a:pPr marL="12700" marR="12065">
              <a:lnSpc>
                <a:spcPct val="104200"/>
              </a:lnSpc>
            </a:pPr>
            <a:r>
              <a:rPr lang="ru-RU" sz="16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Место расположения – Приморский район Санкт-Петербурга.</a:t>
            </a:r>
          </a:p>
          <a:p>
            <a:pPr marL="12700" marR="12065">
              <a:lnSpc>
                <a:spcPct val="104200"/>
              </a:lnSpc>
            </a:pPr>
            <a:r>
              <a:rPr lang="ru-RU" sz="16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Строительная готовность – </a:t>
            </a:r>
            <a:r>
              <a:rPr lang="en-US" sz="16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9</a:t>
            </a:r>
            <a:r>
              <a:rPr lang="ru-RU" sz="16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0 %.</a:t>
            </a:r>
          </a:p>
          <a:p>
            <a:pPr marL="12700" marR="12065">
              <a:lnSpc>
                <a:spcPct val="104200"/>
              </a:lnSpc>
            </a:pPr>
            <a:r>
              <a:rPr lang="ru-RU" sz="16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Свободные земельные участки – нет.</a:t>
            </a:r>
          </a:p>
          <a:p>
            <a:pPr marL="12700" marR="12065">
              <a:lnSpc>
                <a:spcPct val="104200"/>
              </a:lnSpc>
            </a:pPr>
            <a:r>
              <a:rPr lang="ru-RU" sz="1600" dirty="0">
                <a:solidFill>
                  <a:srgbClr val="066AB4"/>
                </a:solidFill>
                <a:latin typeface="Fedra Sans Pro Bold"/>
                <a:cs typeface="Fedra Sans Pro Bold"/>
              </a:rPr>
              <a:t>Ожидаемая стоимость создания объектов инфраструктуры – 4 181 </a:t>
            </a:r>
            <a:r>
              <a:rPr lang="ru-RU" sz="16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млн руб.</a:t>
            </a:r>
            <a:endParaRPr lang="ru-RU" sz="1400" dirty="0">
              <a:solidFill>
                <a:srgbClr val="066AB4"/>
              </a:solidFill>
              <a:latin typeface="Fedra Sans Alt Pro Normal"/>
              <a:cs typeface="Fedra Sans Pro Bo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57" y="3361551"/>
            <a:ext cx="4483791" cy="25919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03239" y="4103010"/>
            <a:ext cx="10450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52,9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га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957" y="6257443"/>
            <a:ext cx="53277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Центр трансфера технологий:</a:t>
            </a:r>
          </a:p>
          <a:p>
            <a:r>
              <a:rPr lang="en-US" sz="2400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45</a:t>
            </a:r>
            <a:r>
              <a:rPr lang="ru-RU" sz="2400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% площади сдано в аренду. </a:t>
            </a:r>
            <a:endParaRPr lang="en-US" sz="2400" dirty="0" smtClean="0">
              <a:solidFill>
                <a:srgbClr val="59595C"/>
              </a:solidFill>
              <a:latin typeface="Fedra Sans Pro Book" panose="020B0504040000020004" pitchFamily="34" charset="0"/>
              <a:cs typeface="Cambria"/>
            </a:endParaRPr>
          </a:p>
          <a:p>
            <a:endParaRPr lang="ru-RU" sz="1800" dirty="0">
              <a:solidFill>
                <a:srgbClr val="59595C"/>
              </a:solidFill>
              <a:latin typeface="Fedra Sans Pro Book" panose="020B0504040000020004" pitchFamily="34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103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head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0688638" cy="1499091"/>
          </a:xfrm>
          <a:prstGeom prst="rect">
            <a:avLst/>
          </a:prstGeom>
        </p:spPr>
      </p:pic>
      <p:sp>
        <p:nvSpPr>
          <p:cNvPr id="5" name="object 4"/>
          <p:cNvSpPr txBox="1">
            <a:spLocks noGrp="1"/>
          </p:cNvSpPr>
          <p:nvPr>
            <p:ph type="title"/>
          </p:nvPr>
        </p:nvSpPr>
        <p:spPr>
          <a:xfrm>
            <a:off x="405965" y="466690"/>
            <a:ext cx="988146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ru-RU" sz="3000" dirty="0" smtClean="0">
                <a:solidFill>
                  <a:srgbClr val="FFFFFF"/>
                </a:solidFill>
                <a:latin typeface="Fedra Sans Pro Bold" panose="020B0804040000020004" pitchFamily="34" charset="0"/>
              </a:rPr>
              <a:t>Преимущества ОЭЗ: н</a:t>
            </a:r>
            <a:r>
              <a:rPr sz="3000" dirty="0" err="1" smtClean="0">
                <a:solidFill>
                  <a:srgbClr val="FFFFFF"/>
                </a:solidFill>
                <a:latin typeface="Fedra Sans Pro Bold" panose="020B0804040000020004" pitchFamily="34" charset="0"/>
              </a:rPr>
              <a:t>алоговый</a:t>
            </a:r>
            <a:r>
              <a:rPr sz="3000" dirty="0" smtClean="0">
                <a:solidFill>
                  <a:srgbClr val="FFFFFF"/>
                </a:solidFill>
                <a:latin typeface="Fedra Sans Pro Bold" panose="020B0804040000020004" pitchFamily="34" charset="0"/>
              </a:rPr>
              <a:t> </a:t>
            </a:r>
            <a:r>
              <a:rPr sz="3000" dirty="0">
                <a:solidFill>
                  <a:srgbClr val="FFFFFF"/>
                </a:solidFill>
                <a:latin typeface="Fedra Sans Pro Bold" panose="020B0804040000020004" pitchFamily="34" charset="0"/>
              </a:rPr>
              <a:t>режим</a:t>
            </a:r>
          </a:p>
        </p:txBody>
      </p:sp>
      <p:sp>
        <p:nvSpPr>
          <p:cNvPr id="6" name="object 5"/>
          <p:cNvSpPr txBox="1"/>
          <p:nvPr/>
        </p:nvSpPr>
        <p:spPr>
          <a:xfrm>
            <a:off x="400422" y="206743"/>
            <a:ext cx="89359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Fedra Sans Pro Book" panose="020B0504040000020004" pitchFamily="34" charset="0"/>
                <a:cs typeface="Cambria"/>
              </a:rPr>
              <a:t>Работа ОЭЗ</a:t>
            </a:r>
            <a:endParaRPr sz="10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406009" y="1550149"/>
            <a:ext cx="356922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Всем резидентам ОЭЗ </a:t>
            </a:r>
            <a:r>
              <a:rPr sz="1100" dirty="0" err="1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предоставляется</a:t>
            </a:r>
            <a:r>
              <a:rPr sz="11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 </a:t>
            </a:r>
            <a:r>
              <a:rPr sz="1100" dirty="0" err="1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гарантированный</a:t>
            </a:r>
            <a:r>
              <a:rPr sz="11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 </a:t>
            </a:r>
            <a:r>
              <a:rPr sz="1100" dirty="0" err="1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законодательством</a:t>
            </a:r>
            <a:r>
              <a:rPr sz="11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 </a:t>
            </a:r>
            <a:endParaRPr lang="ru-RU" sz="1100" dirty="0" smtClean="0">
              <a:solidFill>
                <a:srgbClr val="67308F"/>
              </a:solidFill>
              <a:latin typeface="Fedra Sans Pro Normal" panose="020B0504040000020004" pitchFamily="34" charset="0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100" dirty="0" err="1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набор</a:t>
            </a:r>
            <a:r>
              <a:rPr sz="11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 </a:t>
            </a:r>
            <a:r>
              <a:rPr sz="11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льгот</a:t>
            </a:r>
            <a:endParaRPr sz="1100" dirty="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401017" y="2207399"/>
            <a:ext cx="173227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lang="ru-RU" sz="13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Размер</a:t>
            </a:r>
            <a:endParaRPr lang="en-US" sz="1300" b="1" dirty="0" smtClean="0">
              <a:solidFill>
                <a:srgbClr val="67308F"/>
              </a:solidFill>
              <a:latin typeface="Fedra Sans Pro Bold" panose="020B0804040000020004" pitchFamily="34" charset="0"/>
              <a:cs typeface="Calibri"/>
            </a:endParaRPr>
          </a:p>
          <a:p>
            <a:pPr marL="12700" marR="5080">
              <a:lnSpc>
                <a:spcPts val="1400"/>
              </a:lnSpc>
            </a:pPr>
            <a:r>
              <a:rPr lang="ru-RU"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налоговых </a:t>
            </a:r>
            <a:r>
              <a:rPr lang="ru-RU" sz="1300" b="1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льгот</a:t>
            </a:r>
            <a:endParaRPr lang="en-US" sz="1300" b="1" dirty="0" smtClean="0">
              <a:solidFill>
                <a:srgbClr val="67308F"/>
              </a:solidFill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707280" y="3825138"/>
            <a:ext cx="63953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прибыль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707280" y="4684065"/>
            <a:ext cx="8050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имущество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702911" y="5439867"/>
            <a:ext cx="47921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землю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2085073" y="2713086"/>
            <a:ext cx="748906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8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Общие  условия</a:t>
            </a:r>
            <a:endParaRPr sz="8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3115804" y="2715666"/>
            <a:ext cx="43649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10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ОЭЗ</a:t>
            </a:r>
            <a:endParaRPr sz="8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427169" y="2715565"/>
            <a:ext cx="87799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Налог на:</a:t>
            </a:r>
            <a:endParaRPr sz="8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5452706" y="2715565"/>
            <a:ext cx="57269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Фонд:</a:t>
            </a:r>
            <a:endParaRPr sz="8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33295" y="3471570"/>
            <a:ext cx="127635" cy="648970"/>
          </a:xfrm>
          <a:custGeom>
            <a:avLst/>
            <a:gdLst/>
            <a:ahLst/>
            <a:cxnLst/>
            <a:rect l="l" t="t" r="r" b="b"/>
            <a:pathLst>
              <a:path w="127635" h="648970">
                <a:moveTo>
                  <a:pt x="127126" y="648563"/>
                </a:moveTo>
                <a:lnTo>
                  <a:pt x="0" y="648563"/>
                </a:lnTo>
                <a:lnTo>
                  <a:pt x="0" y="0"/>
                </a:lnTo>
                <a:lnTo>
                  <a:pt x="127126" y="0"/>
                </a:lnTo>
                <a:lnTo>
                  <a:pt x="127126" y="648563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172675" y="3680574"/>
            <a:ext cx="127635" cy="441325"/>
          </a:xfrm>
          <a:custGeom>
            <a:avLst/>
            <a:gdLst/>
            <a:ahLst/>
            <a:cxnLst/>
            <a:rect l="l" t="t" r="r" b="b"/>
            <a:pathLst>
              <a:path w="127635" h="441325">
                <a:moveTo>
                  <a:pt x="127126" y="440956"/>
                </a:moveTo>
                <a:lnTo>
                  <a:pt x="0" y="440956"/>
                </a:lnTo>
                <a:lnTo>
                  <a:pt x="0" y="0"/>
                </a:lnTo>
                <a:lnTo>
                  <a:pt x="127126" y="0"/>
                </a:lnTo>
                <a:lnTo>
                  <a:pt x="127126" y="440956"/>
                </a:lnTo>
                <a:close/>
              </a:path>
            </a:pathLst>
          </a:custGeom>
          <a:solidFill>
            <a:srgbClr val="67328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133739" y="571289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237" y="0"/>
                </a:lnTo>
              </a:path>
            </a:pathLst>
          </a:custGeom>
          <a:ln w="49314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2133295" y="4907864"/>
            <a:ext cx="127635" cy="72390"/>
          </a:xfrm>
          <a:custGeom>
            <a:avLst/>
            <a:gdLst/>
            <a:ahLst/>
            <a:cxnLst/>
            <a:rect l="l" t="t" r="r" b="b"/>
            <a:pathLst>
              <a:path w="127635" h="72389">
                <a:moveTo>
                  <a:pt x="127126" y="72008"/>
                </a:moveTo>
                <a:lnTo>
                  <a:pt x="0" y="72008"/>
                </a:lnTo>
                <a:lnTo>
                  <a:pt x="0" y="0"/>
                </a:lnTo>
                <a:lnTo>
                  <a:pt x="127126" y="0"/>
                </a:lnTo>
                <a:lnTo>
                  <a:pt x="127126" y="72008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3086125" y="3509152"/>
            <a:ext cx="40562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13,5%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45154" y="5377475"/>
            <a:ext cx="24612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20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0%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61740" y="6075873"/>
            <a:ext cx="47165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40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0</a:t>
            </a:r>
            <a:r>
              <a:rPr sz="900" b="1" spc="-75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900" b="1" spc="85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руб.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95322" y="3315909"/>
            <a:ext cx="32415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95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20%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95322" y="4636988"/>
            <a:ext cx="35760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70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2,2%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00946" y="5385971"/>
            <a:ext cx="33530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5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1,5%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28042" y="6223663"/>
            <a:ext cx="1117112" cy="108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75"/>
              </a:spcBef>
            </a:pPr>
            <a:r>
              <a:rPr sz="800" i="1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(</a:t>
            </a:r>
            <a:r>
              <a:rPr sz="800" i="1" dirty="0" err="1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за</a:t>
            </a:r>
            <a:r>
              <a:rPr sz="800" i="1" dirty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 </a:t>
            </a:r>
            <a:r>
              <a:rPr sz="800" i="1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1</a:t>
            </a:r>
            <a:r>
              <a:rPr lang="ru-RU" sz="800" i="1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 </a:t>
            </a:r>
            <a:r>
              <a:rPr sz="800" i="1" dirty="0" err="1" smtClean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лошадиную</a:t>
            </a:r>
            <a:r>
              <a:rPr sz="800" i="1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 </a:t>
            </a:r>
            <a:r>
              <a:rPr sz="800" i="1" dirty="0" err="1" smtClean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силу</a:t>
            </a:r>
            <a:r>
              <a:rPr sz="800" i="1" dirty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)</a:t>
            </a:r>
            <a:endParaRPr sz="800" dirty="0">
              <a:latin typeface="Fedra Sans Pro Book" panose="020B0504040000020004" pitchFamily="34" charset="0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45154" y="4625647"/>
            <a:ext cx="24612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20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0%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3715" y="3110332"/>
            <a:ext cx="1115695" cy="0"/>
          </a:xfrm>
          <a:custGeom>
            <a:avLst/>
            <a:gdLst/>
            <a:ahLst/>
            <a:cxnLst/>
            <a:rect l="l" t="t" r="r" b="b"/>
            <a:pathLst>
              <a:path w="1115695">
                <a:moveTo>
                  <a:pt x="0" y="0"/>
                </a:moveTo>
                <a:lnTo>
                  <a:pt x="1115606" y="0"/>
                </a:lnTo>
              </a:path>
            </a:pathLst>
          </a:custGeom>
          <a:ln w="1046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5465432" y="3110332"/>
            <a:ext cx="1544320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748" y="0"/>
                </a:lnTo>
              </a:path>
            </a:pathLst>
          </a:custGeom>
          <a:ln w="1046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5465432" y="6489475"/>
            <a:ext cx="1319530" cy="0"/>
          </a:xfrm>
          <a:custGeom>
            <a:avLst/>
            <a:gdLst/>
            <a:ahLst/>
            <a:cxnLst/>
            <a:rect l="l" t="t" r="r" b="b"/>
            <a:pathLst>
              <a:path w="1319529">
                <a:moveTo>
                  <a:pt x="0" y="0"/>
                </a:moveTo>
                <a:lnTo>
                  <a:pt x="1319542" y="0"/>
                </a:lnTo>
              </a:path>
            </a:pathLst>
          </a:custGeom>
          <a:ln w="1046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414070" y="6489475"/>
            <a:ext cx="1115695" cy="0"/>
          </a:xfrm>
          <a:custGeom>
            <a:avLst/>
            <a:gdLst/>
            <a:ahLst/>
            <a:cxnLst/>
            <a:rect l="l" t="t" r="r" b="b"/>
            <a:pathLst>
              <a:path w="1115695">
                <a:moveTo>
                  <a:pt x="0" y="0"/>
                </a:moveTo>
                <a:lnTo>
                  <a:pt x="1115250" y="0"/>
                </a:lnTo>
              </a:path>
            </a:pathLst>
          </a:custGeom>
          <a:ln w="1046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414448" y="4120439"/>
            <a:ext cx="4911725" cy="0"/>
          </a:xfrm>
          <a:custGeom>
            <a:avLst/>
            <a:gdLst/>
            <a:ahLst/>
            <a:cxnLst/>
            <a:rect l="l" t="t" r="r" b="b"/>
            <a:pathLst>
              <a:path w="4911725">
                <a:moveTo>
                  <a:pt x="0" y="0"/>
                </a:moveTo>
                <a:lnTo>
                  <a:pt x="4911699" y="0"/>
                </a:lnTo>
              </a:path>
            </a:pathLst>
          </a:custGeom>
          <a:ln w="523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5465432" y="4120439"/>
            <a:ext cx="4911090" cy="0"/>
          </a:xfrm>
          <a:custGeom>
            <a:avLst/>
            <a:gdLst/>
            <a:ahLst/>
            <a:cxnLst/>
            <a:rect l="l" t="t" r="r" b="b"/>
            <a:pathLst>
              <a:path w="4911090">
                <a:moveTo>
                  <a:pt x="0" y="0"/>
                </a:moveTo>
                <a:lnTo>
                  <a:pt x="4910556" y="0"/>
                </a:lnTo>
              </a:path>
            </a:pathLst>
          </a:custGeom>
          <a:ln w="523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412992" y="4979886"/>
            <a:ext cx="4911725" cy="0"/>
          </a:xfrm>
          <a:custGeom>
            <a:avLst/>
            <a:gdLst/>
            <a:ahLst/>
            <a:cxnLst/>
            <a:rect l="l" t="t" r="r" b="b"/>
            <a:pathLst>
              <a:path w="4911725">
                <a:moveTo>
                  <a:pt x="0" y="0"/>
                </a:moveTo>
                <a:lnTo>
                  <a:pt x="4911699" y="0"/>
                </a:lnTo>
              </a:path>
            </a:pathLst>
          </a:custGeom>
          <a:ln w="523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14448" y="5738914"/>
            <a:ext cx="4911725" cy="0"/>
          </a:xfrm>
          <a:custGeom>
            <a:avLst/>
            <a:gdLst/>
            <a:ahLst/>
            <a:cxnLst/>
            <a:rect l="l" t="t" r="r" b="b"/>
            <a:pathLst>
              <a:path w="4911725">
                <a:moveTo>
                  <a:pt x="0" y="0"/>
                </a:moveTo>
                <a:lnTo>
                  <a:pt x="4911699" y="0"/>
                </a:lnTo>
              </a:path>
            </a:pathLst>
          </a:custGeom>
          <a:ln w="523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13720" y="2653436"/>
            <a:ext cx="4912995" cy="0"/>
          </a:xfrm>
          <a:custGeom>
            <a:avLst/>
            <a:gdLst/>
            <a:ahLst/>
            <a:cxnLst/>
            <a:rect l="l" t="t" r="r" b="b"/>
            <a:pathLst>
              <a:path w="4912995">
                <a:moveTo>
                  <a:pt x="0" y="0"/>
                </a:moveTo>
                <a:lnTo>
                  <a:pt x="4912423" y="0"/>
                </a:lnTo>
              </a:path>
            </a:pathLst>
          </a:custGeom>
          <a:ln w="1046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5452745" y="2208708"/>
            <a:ext cx="185388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lang="ru-RU"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Ставки страховых взносов (%)</a:t>
            </a:r>
            <a:endParaRPr lang="ru-RU" sz="13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66143" y="2653436"/>
            <a:ext cx="4911725" cy="0"/>
          </a:xfrm>
          <a:custGeom>
            <a:avLst/>
            <a:gdLst/>
            <a:ahLst/>
            <a:cxnLst/>
            <a:rect l="l" t="t" r="r" b="b"/>
            <a:pathLst>
              <a:path w="4911725">
                <a:moveTo>
                  <a:pt x="0" y="0"/>
                </a:moveTo>
                <a:lnTo>
                  <a:pt x="4911318" y="0"/>
                </a:lnTo>
              </a:path>
            </a:pathLst>
          </a:custGeom>
          <a:ln w="1046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2097836" y="3110332"/>
            <a:ext cx="3228340" cy="0"/>
          </a:xfrm>
          <a:custGeom>
            <a:avLst/>
            <a:gdLst/>
            <a:ahLst/>
            <a:cxnLst/>
            <a:rect l="l" t="t" r="r" b="b"/>
            <a:pathLst>
              <a:path w="3228340">
                <a:moveTo>
                  <a:pt x="0" y="0"/>
                </a:moveTo>
                <a:lnTo>
                  <a:pt x="3228314" y="0"/>
                </a:lnTo>
              </a:path>
            </a:pathLst>
          </a:custGeom>
          <a:ln w="1046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7149134" y="3110332"/>
            <a:ext cx="702310" cy="0"/>
          </a:xfrm>
          <a:custGeom>
            <a:avLst/>
            <a:gdLst/>
            <a:ahLst/>
            <a:cxnLst/>
            <a:rect l="l" t="t" r="r" b="b"/>
            <a:pathLst>
              <a:path w="702309">
                <a:moveTo>
                  <a:pt x="0" y="0"/>
                </a:moveTo>
                <a:lnTo>
                  <a:pt x="701929" y="0"/>
                </a:lnTo>
              </a:path>
            </a:pathLst>
          </a:custGeom>
          <a:ln w="1046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7991030" y="3110332"/>
            <a:ext cx="2385060" cy="0"/>
          </a:xfrm>
          <a:custGeom>
            <a:avLst/>
            <a:gdLst/>
            <a:ahLst/>
            <a:cxnLst/>
            <a:rect l="l" t="t" r="r" b="b"/>
            <a:pathLst>
              <a:path w="2385059">
                <a:moveTo>
                  <a:pt x="0" y="0"/>
                </a:moveTo>
                <a:lnTo>
                  <a:pt x="2384971" y="0"/>
                </a:lnTo>
              </a:path>
            </a:pathLst>
          </a:custGeom>
          <a:ln w="1046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1763445" y="6489474"/>
            <a:ext cx="3562985" cy="0"/>
          </a:xfrm>
          <a:custGeom>
            <a:avLst/>
            <a:gdLst/>
            <a:ahLst/>
            <a:cxnLst/>
            <a:rect l="l" t="t" r="r" b="b"/>
            <a:pathLst>
              <a:path w="3562985">
                <a:moveTo>
                  <a:pt x="0" y="0"/>
                </a:moveTo>
                <a:lnTo>
                  <a:pt x="3562692" y="0"/>
                </a:lnTo>
              </a:path>
            </a:pathLst>
          </a:custGeom>
          <a:ln w="1046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6885990" y="6489474"/>
            <a:ext cx="3490595" cy="0"/>
          </a:xfrm>
          <a:custGeom>
            <a:avLst/>
            <a:gdLst/>
            <a:ahLst/>
            <a:cxnLst/>
            <a:rect l="l" t="t" r="r" b="b"/>
            <a:pathLst>
              <a:path w="3490595">
                <a:moveTo>
                  <a:pt x="0" y="0"/>
                </a:moveTo>
                <a:lnTo>
                  <a:pt x="3489998" y="0"/>
                </a:lnTo>
              </a:path>
            </a:pathLst>
          </a:custGeom>
          <a:ln w="1046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5785294" y="3807117"/>
            <a:ext cx="8974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пенсионный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85294" y="4575274"/>
            <a:ext cx="980218" cy="287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9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федеральный  ОМС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85294" y="5328841"/>
            <a:ext cx="924455" cy="287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9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социального  страхования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150290" y="2713657"/>
            <a:ext cx="748906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8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Общие  условия</a:t>
            </a:r>
            <a:endParaRPr sz="8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151522" y="3511258"/>
            <a:ext cx="127635" cy="607695"/>
          </a:xfrm>
          <a:custGeom>
            <a:avLst/>
            <a:gdLst/>
            <a:ahLst/>
            <a:cxnLst/>
            <a:rect l="l" t="t" r="r" b="b"/>
            <a:pathLst>
              <a:path w="127634" h="607695">
                <a:moveTo>
                  <a:pt x="127126" y="607440"/>
                </a:moveTo>
                <a:lnTo>
                  <a:pt x="0" y="607440"/>
                </a:lnTo>
                <a:lnTo>
                  <a:pt x="0" y="0"/>
                </a:lnTo>
                <a:lnTo>
                  <a:pt x="127126" y="0"/>
                </a:lnTo>
                <a:lnTo>
                  <a:pt x="127126" y="60744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 txBox="1"/>
          <p:nvPr/>
        </p:nvSpPr>
        <p:spPr>
          <a:xfrm>
            <a:off x="7144879" y="3366810"/>
            <a:ext cx="19037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45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22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151522" y="4755362"/>
            <a:ext cx="127635" cy="222250"/>
          </a:xfrm>
          <a:custGeom>
            <a:avLst/>
            <a:gdLst/>
            <a:ahLst/>
            <a:cxnLst/>
            <a:rect l="l" t="t" r="r" b="b"/>
            <a:pathLst>
              <a:path w="127634" h="222250">
                <a:moveTo>
                  <a:pt x="127126" y="221881"/>
                </a:moveTo>
                <a:lnTo>
                  <a:pt x="0" y="221881"/>
                </a:lnTo>
                <a:lnTo>
                  <a:pt x="0" y="0"/>
                </a:lnTo>
                <a:lnTo>
                  <a:pt x="127126" y="0"/>
                </a:lnTo>
                <a:lnTo>
                  <a:pt x="127126" y="221881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8832380" y="4755362"/>
            <a:ext cx="127635" cy="222250"/>
          </a:xfrm>
          <a:custGeom>
            <a:avLst/>
            <a:gdLst/>
            <a:ahLst/>
            <a:cxnLst/>
            <a:rect l="l" t="t" r="r" b="b"/>
            <a:pathLst>
              <a:path w="127634" h="222250">
                <a:moveTo>
                  <a:pt x="127126" y="221881"/>
                </a:moveTo>
                <a:lnTo>
                  <a:pt x="0" y="221881"/>
                </a:lnTo>
                <a:lnTo>
                  <a:pt x="0" y="0"/>
                </a:lnTo>
                <a:lnTo>
                  <a:pt x="127126" y="0"/>
                </a:lnTo>
                <a:lnTo>
                  <a:pt x="127126" y="221881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9676104" y="4755362"/>
            <a:ext cx="127635" cy="222250"/>
          </a:xfrm>
          <a:custGeom>
            <a:avLst/>
            <a:gdLst/>
            <a:ahLst/>
            <a:cxnLst/>
            <a:rect l="l" t="t" r="r" b="b"/>
            <a:pathLst>
              <a:path w="127634" h="222250">
                <a:moveTo>
                  <a:pt x="127126" y="221881"/>
                </a:moveTo>
                <a:lnTo>
                  <a:pt x="0" y="221881"/>
                </a:lnTo>
                <a:lnTo>
                  <a:pt x="0" y="0"/>
                </a:lnTo>
                <a:lnTo>
                  <a:pt x="127126" y="0"/>
                </a:lnTo>
                <a:lnTo>
                  <a:pt x="127126" y="221881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 txBox="1"/>
          <p:nvPr/>
        </p:nvSpPr>
        <p:spPr>
          <a:xfrm>
            <a:off x="7134923" y="4591142"/>
            <a:ext cx="21696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5,1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991030" y="3866489"/>
            <a:ext cx="127635" cy="252729"/>
          </a:xfrm>
          <a:custGeom>
            <a:avLst/>
            <a:gdLst/>
            <a:ahLst/>
            <a:cxnLst/>
            <a:rect l="l" t="t" r="r" b="b"/>
            <a:pathLst>
              <a:path w="127634" h="252729">
                <a:moveTo>
                  <a:pt x="127126" y="252209"/>
                </a:moveTo>
                <a:lnTo>
                  <a:pt x="0" y="252209"/>
                </a:lnTo>
                <a:lnTo>
                  <a:pt x="0" y="0"/>
                </a:lnTo>
                <a:lnTo>
                  <a:pt x="127126" y="0"/>
                </a:lnTo>
                <a:lnTo>
                  <a:pt x="127126" y="252209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8832380" y="3760686"/>
            <a:ext cx="127635" cy="358140"/>
          </a:xfrm>
          <a:custGeom>
            <a:avLst/>
            <a:gdLst/>
            <a:ahLst/>
            <a:cxnLst/>
            <a:rect l="l" t="t" r="r" b="b"/>
            <a:pathLst>
              <a:path w="127634" h="358139">
                <a:moveTo>
                  <a:pt x="127126" y="358013"/>
                </a:moveTo>
                <a:lnTo>
                  <a:pt x="0" y="358013"/>
                </a:lnTo>
                <a:lnTo>
                  <a:pt x="0" y="0"/>
                </a:lnTo>
                <a:lnTo>
                  <a:pt x="127126" y="0"/>
                </a:lnTo>
                <a:lnTo>
                  <a:pt x="127126" y="358013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9676104" y="3566884"/>
            <a:ext cx="127635" cy="551815"/>
          </a:xfrm>
          <a:custGeom>
            <a:avLst/>
            <a:gdLst/>
            <a:ahLst/>
            <a:cxnLst/>
            <a:rect l="l" t="t" r="r" b="b"/>
            <a:pathLst>
              <a:path w="127634" h="551814">
                <a:moveTo>
                  <a:pt x="127126" y="551814"/>
                </a:moveTo>
                <a:lnTo>
                  <a:pt x="0" y="551814"/>
                </a:lnTo>
                <a:lnTo>
                  <a:pt x="0" y="0"/>
                </a:lnTo>
                <a:lnTo>
                  <a:pt x="127126" y="0"/>
                </a:lnTo>
                <a:lnTo>
                  <a:pt x="127126" y="551814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8010753" y="3722576"/>
            <a:ext cx="11920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85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8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991030" y="4798822"/>
            <a:ext cx="127635" cy="178435"/>
          </a:xfrm>
          <a:custGeom>
            <a:avLst/>
            <a:gdLst/>
            <a:ahLst/>
            <a:cxnLst/>
            <a:rect l="l" t="t" r="r" b="b"/>
            <a:pathLst>
              <a:path w="127634" h="178435">
                <a:moveTo>
                  <a:pt x="127126" y="178422"/>
                </a:moveTo>
                <a:lnTo>
                  <a:pt x="0" y="178422"/>
                </a:lnTo>
                <a:lnTo>
                  <a:pt x="0" y="0"/>
                </a:lnTo>
                <a:lnTo>
                  <a:pt x="127126" y="0"/>
                </a:lnTo>
                <a:lnTo>
                  <a:pt x="127126" y="178422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7991030" y="5603926"/>
            <a:ext cx="127635" cy="135255"/>
          </a:xfrm>
          <a:custGeom>
            <a:avLst/>
            <a:gdLst/>
            <a:ahLst/>
            <a:cxnLst/>
            <a:rect l="l" t="t" r="r" b="b"/>
            <a:pathLst>
              <a:path w="127634" h="135254">
                <a:moveTo>
                  <a:pt x="127126" y="134696"/>
                </a:moveTo>
                <a:lnTo>
                  <a:pt x="0" y="134696"/>
                </a:lnTo>
                <a:lnTo>
                  <a:pt x="0" y="0"/>
                </a:lnTo>
                <a:lnTo>
                  <a:pt x="127126" y="0"/>
                </a:lnTo>
                <a:lnTo>
                  <a:pt x="127126" y="134696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 txBox="1"/>
          <p:nvPr/>
        </p:nvSpPr>
        <p:spPr>
          <a:xfrm>
            <a:off x="8010396" y="4645421"/>
            <a:ext cx="12005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90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4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013141" y="5458932"/>
            <a:ext cx="11234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45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2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785256" y="6153325"/>
            <a:ext cx="1284304" cy="287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lang="ru-RU" sz="900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Т</a:t>
            </a:r>
            <a:r>
              <a:rPr sz="900" dirty="0" err="1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ерриториальный</a:t>
            </a:r>
            <a:endParaRPr lang="ru-RU" sz="900" dirty="0" smtClean="0">
              <a:solidFill>
                <a:srgbClr val="59595C"/>
              </a:solidFill>
              <a:latin typeface="Fedra Sans Pro Book" panose="020B0504040000020004" pitchFamily="34" charset="0"/>
              <a:cs typeface="Cambria"/>
            </a:endParaRPr>
          </a:p>
          <a:p>
            <a:pPr marL="12700" marR="5080">
              <a:lnSpc>
                <a:spcPct val="104200"/>
              </a:lnSpc>
            </a:pPr>
            <a:r>
              <a:rPr sz="900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ОМС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131634" y="6066180"/>
            <a:ext cx="167005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150" spc="70" dirty="0">
                <a:solidFill>
                  <a:srgbClr val="59595B"/>
                </a:solidFill>
                <a:cs typeface="Calibri"/>
              </a:rPr>
              <a:t>—</a:t>
            </a:r>
            <a:endParaRPr lang="ru-RU" sz="1150" dirty="0"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013343" y="6096714"/>
            <a:ext cx="11148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20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0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819844" y="2857652"/>
            <a:ext cx="48834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2018 год</a:t>
            </a:r>
            <a:endParaRPr sz="800" dirty="0">
              <a:latin typeface="Fedra Sans Pro Book" panose="020B0504040000020004" pitchFamily="34" charset="0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151522" y="5569089"/>
            <a:ext cx="127635" cy="170180"/>
          </a:xfrm>
          <a:custGeom>
            <a:avLst/>
            <a:gdLst/>
            <a:ahLst/>
            <a:cxnLst/>
            <a:rect l="l" t="t" r="r" b="b"/>
            <a:pathLst>
              <a:path w="127634" h="170179">
                <a:moveTo>
                  <a:pt x="127126" y="169570"/>
                </a:moveTo>
                <a:lnTo>
                  <a:pt x="0" y="169570"/>
                </a:lnTo>
                <a:lnTo>
                  <a:pt x="0" y="0"/>
                </a:lnTo>
                <a:lnTo>
                  <a:pt x="127126" y="0"/>
                </a:lnTo>
                <a:lnTo>
                  <a:pt x="127126" y="16957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8832380" y="5569089"/>
            <a:ext cx="127635" cy="170180"/>
          </a:xfrm>
          <a:custGeom>
            <a:avLst/>
            <a:gdLst/>
            <a:ahLst/>
            <a:cxnLst/>
            <a:rect l="l" t="t" r="r" b="b"/>
            <a:pathLst>
              <a:path w="127634" h="170179">
                <a:moveTo>
                  <a:pt x="127126" y="169570"/>
                </a:moveTo>
                <a:lnTo>
                  <a:pt x="0" y="169570"/>
                </a:lnTo>
                <a:lnTo>
                  <a:pt x="0" y="0"/>
                </a:lnTo>
                <a:lnTo>
                  <a:pt x="127126" y="0"/>
                </a:lnTo>
                <a:lnTo>
                  <a:pt x="127126" y="169570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9676104" y="5569089"/>
            <a:ext cx="127635" cy="170180"/>
          </a:xfrm>
          <a:custGeom>
            <a:avLst/>
            <a:gdLst/>
            <a:ahLst/>
            <a:cxnLst/>
            <a:rect l="l" t="t" r="r" b="b"/>
            <a:pathLst>
              <a:path w="127634" h="170179">
                <a:moveTo>
                  <a:pt x="127126" y="169570"/>
                </a:moveTo>
                <a:lnTo>
                  <a:pt x="0" y="169570"/>
                </a:lnTo>
                <a:lnTo>
                  <a:pt x="0" y="0"/>
                </a:lnTo>
                <a:lnTo>
                  <a:pt x="127126" y="0"/>
                </a:lnTo>
                <a:lnTo>
                  <a:pt x="127126" y="169570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 txBox="1"/>
          <p:nvPr/>
        </p:nvSpPr>
        <p:spPr>
          <a:xfrm>
            <a:off x="7123747" y="5406138"/>
            <a:ext cx="24697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70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2,9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836316" y="3608225"/>
            <a:ext cx="16122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40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13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663543" y="3408581"/>
            <a:ext cx="20581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90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20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815793" y="4591205"/>
            <a:ext cx="21696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5,1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659480" y="4591205"/>
            <a:ext cx="21696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5,1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804617" y="5406240"/>
            <a:ext cx="24697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70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2,9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648304" y="5406240"/>
            <a:ext cx="24697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70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2,9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854692" y="6094948"/>
            <a:ext cx="11148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20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0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698455" y="6094948"/>
            <a:ext cx="11148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20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0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96" name="object 204"/>
          <p:cNvSpPr/>
          <p:nvPr/>
        </p:nvSpPr>
        <p:spPr>
          <a:xfrm>
            <a:off x="5464708" y="4977244"/>
            <a:ext cx="4911725" cy="0"/>
          </a:xfrm>
          <a:custGeom>
            <a:avLst/>
            <a:gdLst/>
            <a:ahLst/>
            <a:cxnLst/>
            <a:rect l="l" t="t" r="r" b="b"/>
            <a:pathLst>
              <a:path w="4911725">
                <a:moveTo>
                  <a:pt x="0" y="0"/>
                </a:moveTo>
                <a:lnTo>
                  <a:pt x="4911280" y="0"/>
                </a:lnTo>
              </a:path>
            </a:pathLst>
          </a:custGeom>
          <a:ln w="523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" name="object 205"/>
          <p:cNvSpPr/>
          <p:nvPr/>
        </p:nvSpPr>
        <p:spPr>
          <a:xfrm>
            <a:off x="5466156" y="5738914"/>
            <a:ext cx="4910455" cy="0"/>
          </a:xfrm>
          <a:custGeom>
            <a:avLst/>
            <a:gdLst/>
            <a:ahLst/>
            <a:cxnLst/>
            <a:rect l="l" t="t" r="r" b="b"/>
            <a:pathLst>
              <a:path w="4910455">
                <a:moveTo>
                  <a:pt x="0" y="0"/>
                </a:moveTo>
                <a:lnTo>
                  <a:pt x="4909832" y="0"/>
                </a:lnTo>
              </a:path>
            </a:pathLst>
          </a:custGeom>
          <a:ln w="523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" name="object 10"/>
          <p:cNvSpPr txBox="1"/>
          <p:nvPr/>
        </p:nvSpPr>
        <p:spPr>
          <a:xfrm>
            <a:off x="684062" y="6193411"/>
            <a:ext cx="63907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900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транспорт</a:t>
            </a:r>
            <a:endParaRPr sz="9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1952041" y="6049450"/>
            <a:ext cx="915635" cy="210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890"/>
              </a:lnSpc>
            </a:pPr>
            <a:r>
              <a:rPr lang="en-US" sz="900" b="1" spc="30" dirty="0" smtClean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10 – </a:t>
            </a:r>
            <a:r>
              <a:rPr lang="ru-RU" sz="900" b="1" spc="30" dirty="0" smtClean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150</a:t>
            </a:r>
            <a:r>
              <a:rPr lang="ru-RU" sz="900" b="1" spc="-60" dirty="0" smtClean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lang="ru-RU" sz="900" b="1" spc="85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руб.</a:t>
            </a:r>
            <a:endParaRPr lang="ru-RU"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7913320" y="2673344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800" b="1" dirty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ОЭЗ</a:t>
            </a:r>
            <a:endParaRPr lang="ru-RU" sz="800" dirty="0">
              <a:latin typeface="Fedra Sans Pro Bold" panose="020B0804040000020004" pitchFamily="34" charset="0"/>
              <a:cs typeface="Calibri"/>
            </a:endParaRPr>
          </a:p>
        </p:txBody>
      </p:sp>
      <p:pic>
        <p:nvPicPr>
          <p:cNvPr id="212" name="Изображение 211" descr="icon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94" y="3788451"/>
            <a:ext cx="207264" cy="207264"/>
          </a:xfrm>
          <a:prstGeom prst="rect">
            <a:avLst/>
          </a:prstGeom>
        </p:spPr>
      </p:pic>
      <p:pic>
        <p:nvPicPr>
          <p:cNvPr id="214" name="Изображение 213" descr="icon-0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69" y="4653140"/>
            <a:ext cx="207264" cy="207264"/>
          </a:xfrm>
          <a:prstGeom prst="rect">
            <a:avLst/>
          </a:prstGeom>
        </p:spPr>
      </p:pic>
      <p:pic>
        <p:nvPicPr>
          <p:cNvPr id="215" name="Изображение 214" descr="icon-0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58" y="5406138"/>
            <a:ext cx="207264" cy="207264"/>
          </a:xfrm>
          <a:prstGeom prst="rect">
            <a:avLst/>
          </a:prstGeom>
        </p:spPr>
      </p:pic>
      <p:pic>
        <p:nvPicPr>
          <p:cNvPr id="216" name="Изображение 215" descr="icon-04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58" y="6153683"/>
            <a:ext cx="207264" cy="207264"/>
          </a:xfrm>
          <a:prstGeom prst="rect">
            <a:avLst/>
          </a:prstGeom>
        </p:spPr>
      </p:pic>
      <p:pic>
        <p:nvPicPr>
          <p:cNvPr id="217" name="Изображение 216" descr="icon-05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706" y="3788451"/>
            <a:ext cx="207264" cy="207264"/>
          </a:xfrm>
          <a:prstGeom prst="rect">
            <a:avLst/>
          </a:prstGeom>
        </p:spPr>
      </p:pic>
      <p:pic>
        <p:nvPicPr>
          <p:cNvPr id="218" name="Изображение 217" descr="icon-06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708" y="4658220"/>
            <a:ext cx="207264" cy="207264"/>
          </a:xfrm>
          <a:prstGeom prst="rect">
            <a:avLst/>
          </a:prstGeom>
        </p:spPr>
      </p:pic>
      <p:pic>
        <p:nvPicPr>
          <p:cNvPr id="219" name="Изображение 218" descr="icon-07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706" y="5407057"/>
            <a:ext cx="207264" cy="207264"/>
          </a:xfrm>
          <a:prstGeom prst="rect">
            <a:avLst/>
          </a:prstGeom>
        </p:spPr>
      </p:pic>
      <p:pic>
        <p:nvPicPr>
          <p:cNvPr id="220" name="Изображение 219" descr="icon-08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745" y="6135866"/>
            <a:ext cx="207264" cy="207264"/>
          </a:xfrm>
          <a:prstGeom prst="rect">
            <a:avLst/>
          </a:prstGeom>
        </p:spPr>
      </p:pic>
      <p:sp>
        <p:nvSpPr>
          <p:cNvPr id="97" name="object 13"/>
          <p:cNvSpPr txBox="1"/>
          <p:nvPr/>
        </p:nvSpPr>
        <p:spPr>
          <a:xfrm>
            <a:off x="3888371" y="2705506"/>
            <a:ext cx="25057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20" dirty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Срок</a:t>
            </a:r>
            <a:endParaRPr sz="800" dirty="0">
              <a:latin typeface="Fedra Sans Pro Book" panose="020B0504040000020004" pitchFamily="34" charset="0"/>
              <a:cs typeface="Calibri"/>
            </a:endParaRPr>
          </a:p>
        </p:txBody>
      </p:sp>
      <p:sp>
        <p:nvSpPr>
          <p:cNvPr id="98" name="object 72"/>
          <p:cNvSpPr txBox="1"/>
          <p:nvPr/>
        </p:nvSpPr>
        <p:spPr>
          <a:xfrm>
            <a:off x="7991030" y="2852235"/>
            <a:ext cx="72553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lang="ru-RU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edra Sans Pro Book" panose="020B0504040000020004" pitchFamily="34" charset="0"/>
                <a:cs typeface="Calibri"/>
              </a:rPr>
              <a:t>До 31.12.2017</a:t>
            </a:r>
            <a:endParaRPr sz="800" i="1" dirty="0">
              <a:solidFill>
                <a:schemeClr val="tx1">
                  <a:lumMod val="65000"/>
                  <a:lumOff val="35000"/>
                </a:schemeClr>
              </a:solidFill>
              <a:latin typeface="Fedra Sans Pro Book" panose="020B0504040000020004" pitchFamily="34" charset="0"/>
              <a:cs typeface="Calibri"/>
            </a:endParaRPr>
          </a:p>
        </p:txBody>
      </p:sp>
      <p:sp>
        <p:nvSpPr>
          <p:cNvPr id="99" name="object 73"/>
          <p:cNvSpPr txBox="1"/>
          <p:nvPr/>
        </p:nvSpPr>
        <p:spPr>
          <a:xfrm>
            <a:off x="9559539" y="2857652"/>
            <a:ext cx="48764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2019 год</a:t>
            </a:r>
            <a:endParaRPr sz="800" dirty="0">
              <a:latin typeface="Fedra Sans Pro Book" panose="020B0504040000020004" pitchFamily="34" charset="0"/>
              <a:cs typeface="Calibri"/>
            </a:endParaRPr>
          </a:p>
        </p:txBody>
      </p:sp>
      <p:sp>
        <p:nvSpPr>
          <p:cNvPr id="100" name="object 28"/>
          <p:cNvSpPr txBox="1"/>
          <p:nvPr/>
        </p:nvSpPr>
        <p:spPr>
          <a:xfrm>
            <a:off x="3768914" y="3277345"/>
            <a:ext cx="1008180" cy="262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200"/>
              </a:lnSpc>
            </a:pPr>
            <a:r>
              <a:rPr sz="800" i="1" dirty="0">
                <a:solidFill>
                  <a:srgbClr val="67328C"/>
                </a:solidFill>
                <a:latin typeface="Fedra Sans Pro Book" panose="020B0504040000020004" pitchFamily="34" charset="0"/>
                <a:cs typeface="Calibri"/>
              </a:rPr>
              <a:t>На весь период  существования  ОЭЗ</a:t>
            </a:r>
            <a:endParaRPr sz="800" dirty="0">
              <a:latin typeface="Fedra Sans Pro Book" panose="020B0504040000020004" pitchFamily="34" charset="0"/>
              <a:cs typeface="Calibri"/>
            </a:endParaRPr>
          </a:p>
        </p:txBody>
      </p:sp>
      <p:sp>
        <p:nvSpPr>
          <p:cNvPr id="102" name="object 29"/>
          <p:cNvSpPr txBox="1"/>
          <p:nvPr/>
        </p:nvSpPr>
        <p:spPr>
          <a:xfrm>
            <a:off x="3768915" y="4275633"/>
            <a:ext cx="1169728" cy="61555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800" i="1" dirty="0">
                <a:solidFill>
                  <a:srgbClr val="67328C"/>
                </a:solidFill>
                <a:latin typeface="Fedra Sans Pro Book" panose="020B0504040000020004" pitchFamily="34" charset="0"/>
                <a:cs typeface="Calibri"/>
              </a:rPr>
              <a:t>В течение 10 лет </a:t>
            </a:r>
            <a:endParaRPr lang="ru-RU" sz="800" i="1" dirty="0" smtClean="0">
              <a:solidFill>
                <a:srgbClr val="67328C"/>
              </a:solidFill>
              <a:latin typeface="Fedra Sans Pro Book" panose="020B0504040000020004" pitchFamily="34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800" i="1" dirty="0" smtClean="0">
                <a:solidFill>
                  <a:srgbClr val="67328C"/>
                </a:solidFill>
                <a:latin typeface="Fedra Sans Pro Book" panose="020B0504040000020004" pitchFamily="34" charset="0"/>
                <a:cs typeface="Calibri"/>
              </a:rPr>
              <a:t>с </a:t>
            </a:r>
            <a:r>
              <a:rPr lang="ru-RU" sz="800" i="1" dirty="0">
                <a:solidFill>
                  <a:srgbClr val="67328C"/>
                </a:solidFill>
                <a:latin typeface="Fedra Sans Pro Book" panose="020B0504040000020004" pitchFamily="34" charset="0"/>
                <a:cs typeface="Calibri"/>
              </a:rPr>
              <a:t>месяца, следующего </a:t>
            </a:r>
            <a:endParaRPr lang="ru-RU" sz="800" i="1" dirty="0" smtClean="0">
              <a:solidFill>
                <a:srgbClr val="67328C"/>
              </a:solidFill>
              <a:latin typeface="Fedra Sans Pro Book" panose="020B0504040000020004" pitchFamily="34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800" i="1" dirty="0" smtClean="0">
                <a:solidFill>
                  <a:srgbClr val="67328C"/>
                </a:solidFill>
                <a:latin typeface="Fedra Sans Pro Book" panose="020B0504040000020004" pitchFamily="34" charset="0"/>
                <a:cs typeface="Calibri"/>
              </a:rPr>
              <a:t>за </a:t>
            </a:r>
            <a:r>
              <a:rPr lang="ru-RU" sz="800" i="1" dirty="0">
                <a:solidFill>
                  <a:srgbClr val="67328C"/>
                </a:solidFill>
                <a:latin typeface="Fedra Sans Pro Book" panose="020B0504040000020004" pitchFamily="34" charset="0"/>
                <a:cs typeface="Calibri"/>
              </a:rPr>
              <a:t>месяцем постановки на учет указанного имущества </a:t>
            </a:r>
            <a:endParaRPr sz="800" dirty="0">
              <a:latin typeface="Fedra Sans Pro Book" panose="020B0504040000020004" pitchFamily="34" charset="0"/>
              <a:cs typeface="Calibri"/>
            </a:endParaRPr>
          </a:p>
        </p:txBody>
      </p:sp>
      <p:sp>
        <p:nvSpPr>
          <p:cNvPr id="103" name="object 31"/>
          <p:cNvSpPr txBox="1"/>
          <p:nvPr/>
        </p:nvSpPr>
        <p:spPr>
          <a:xfrm>
            <a:off x="3768914" y="5165813"/>
            <a:ext cx="136154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800" i="1" dirty="0">
                <a:solidFill>
                  <a:srgbClr val="604A7B"/>
                </a:solidFill>
                <a:latin typeface="Fedra Sans Pro Book"/>
                <a:cs typeface="Fedra Sans Pro Book"/>
              </a:rPr>
              <a:t>На срок 5 лет с месяца возникновения права собственности на каждый земельный участок</a:t>
            </a:r>
          </a:p>
        </p:txBody>
      </p:sp>
      <p:sp>
        <p:nvSpPr>
          <p:cNvPr id="104" name="object 32"/>
          <p:cNvSpPr txBox="1"/>
          <p:nvPr/>
        </p:nvSpPr>
        <p:spPr>
          <a:xfrm>
            <a:off x="3768914" y="5927004"/>
            <a:ext cx="1361544" cy="394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200"/>
              </a:lnSpc>
            </a:pPr>
            <a:r>
              <a:rPr lang="ru-RU" sz="800" i="1" dirty="0" smtClean="0">
                <a:solidFill>
                  <a:schemeClr val="accent4">
                    <a:lumMod val="75000"/>
                  </a:schemeClr>
                </a:solidFill>
                <a:latin typeface="Fedra Sans Pro Book"/>
                <a:cs typeface="Fedra Sans Pro Book"/>
              </a:rPr>
              <a:t>На </a:t>
            </a:r>
            <a:r>
              <a:rPr lang="ru-RU" sz="800" i="1" dirty="0">
                <a:solidFill>
                  <a:schemeClr val="accent4">
                    <a:lumMod val="75000"/>
                  </a:schemeClr>
                </a:solidFill>
                <a:latin typeface="Fedra Sans Pro Book"/>
                <a:cs typeface="Fedra Sans Pro Book"/>
              </a:rPr>
              <a:t>срок 5 лет с момента регистрации транспортного средства </a:t>
            </a:r>
            <a:endParaRPr sz="800" i="1" dirty="0">
              <a:solidFill>
                <a:schemeClr val="accent4">
                  <a:lumMod val="75000"/>
                </a:schemeClr>
              </a:solidFill>
              <a:latin typeface="Fedra Sans Pro Book"/>
              <a:cs typeface="Fedra Sans Pro Book"/>
            </a:endParaRPr>
          </a:p>
        </p:txBody>
      </p:sp>
      <p:sp>
        <p:nvSpPr>
          <p:cNvPr id="105" name="object 18"/>
          <p:cNvSpPr/>
          <p:nvPr/>
        </p:nvSpPr>
        <p:spPr>
          <a:xfrm>
            <a:off x="2873209" y="3454409"/>
            <a:ext cx="127635" cy="672450"/>
          </a:xfrm>
          <a:custGeom>
            <a:avLst/>
            <a:gdLst/>
            <a:ahLst/>
            <a:cxnLst/>
            <a:rect l="l" t="t" r="r" b="b"/>
            <a:pathLst>
              <a:path w="127635" h="441325">
                <a:moveTo>
                  <a:pt x="127126" y="440956"/>
                </a:moveTo>
                <a:lnTo>
                  <a:pt x="0" y="440956"/>
                </a:lnTo>
                <a:lnTo>
                  <a:pt x="0" y="0"/>
                </a:lnTo>
                <a:lnTo>
                  <a:pt x="127126" y="0"/>
                </a:lnTo>
                <a:lnTo>
                  <a:pt x="127126" y="440956"/>
                </a:lnTo>
                <a:close/>
              </a:path>
            </a:pathLst>
          </a:custGeom>
          <a:solidFill>
            <a:srgbClr val="67328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21"/>
          <p:cNvSpPr txBox="1"/>
          <p:nvPr/>
        </p:nvSpPr>
        <p:spPr>
          <a:xfrm>
            <a:off x="2767049" y="3270082"/>
            <a:ext cx="40562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1</a:t>
            </a:r>
            <a:r>
              <a:rPr lang="en-US" sz="900" b="1" spc="30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5</a:t>
            </a:r>
            <a:r>
              <a:rPr sz="900" b="1" spc="30" dirty="0" smtClean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,5</a:t>
            </a:r>
            <a:r>
              <a:rPr sz="900" b="1" spc="30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%</a:t>
            </a:r>
            <a:endParaRPr sz="9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74693" y="3547080"/>
            <a:ext cx="370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70" dirty="0">
                <a:solidFill>
                  <a:srgbClr val="8064A2"/>
                </a:solidFill>
                <a:cs typeface="Calibri"/>
              </a:rPr>
              <a:t>—</a:t>
            </a:r>
            <a:endParaRPr lang="ru-RU" sz="1600" dirty="0">
              <a:solidFill>
                <a:srgbClr val="8064A2"/>
              </a:solidFill>
              <a:cs typeface="Calibri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300310" y="3346796"/>
            <a:ext cx="368988" cy="0"/>
          </a:xfrm>
          <a:prstGeom prst="line">
            <a:avLst/>
          </a:prstGeom>
          <a:ln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45107" y="3617389"/>
            <a:ext cx="7610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i="1" dirty="0" smtClean="0">
                <a:solidFill>
                  <a:schemeClr val="accent4"/>
                </a:solidFill>
                <a:latin typeface="Fedra Sans Alt Pro Normal"/>
                <a:cs typeface="Fedra Sans Alt Pro Normal"/>
              </a:rPr>
              <a:t>До 01.01.18</a:t>
            </a:r>
            <a:endParaRPr lang="ru-RU" sz="800" i="1" dirty="0">
              <a:solidFill>
                <a:schemeClr val="accent4"/>
              </a:solidFill>
              <a:latin typeface="Fedra Sans Alt Pro Normal"/>
              <a:cs typeface="Fedra Sans Alt Pro Normal"/>
            </a:endParaRPr>
          </a:p>
        </p:txBody>
      </p:sp>
      <p:sp>
        <p:nvSpPr>
          <p:cNvPr id="107" name="object 55"/>
          <p:cNvSpPr txBox="1"/>
          <p:nvPr/>
        </p:nvSpPr>
        <p:spPr>
          <a:xfrm>
            <a:off x="7123747" y="6605236"/>
            <a:ext cx="3806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spc="45" dirty="0" smtClean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30</a:t>
            </a:r>
            <a:endParaRPr sz="18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08" name="object 63"/>
          <p:cNvSpPr txBox="1"/>
          <p:nvPr/>
        </p:nvSpPr>
        <p:spPr>
          <a:xfrm>
            <a:off x="7951879" y="6611761"/>
            <a:ext cx="33357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800" b="1" spc="85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14</a:t>
            </a:r>
            <a:endParaRPr sz="1800" b="1" spc="85" dirty="0">
              <a:solidFill>
                <a:srgbClr val="066AB4"/>
              </a:solidFill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10" name="object 63"/>
          <p:cNvSpPr txBox="1"/>
          <p:nvPr/>
        </p:nvSpPr>
        <p:spPr>
          <a:xfrm>
            <a:off x="8762507" y="6625661"/>
            <a:ext cx="33357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800" b="1" spc="85" dirty="0" smtClean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21</a:t>
            </a:r>
            <a:endParaRPr sz="1800" b="1" spc="85" dirty="0">
              <a:solidFill>
                <a:srgbClr val="066AB4"/>
              </a:solidFill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11" name="object 63"/>
          <p:cNvSpPr txBox="1"/>
          <p:nvPr/>
        </p:nvSpPr>
        <p:spPr>
          <a:xfrm>
            <a:off x="9573135" y="6611761"/>
            <a:ext cx="33357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800" b="1" spc="85" dirty="0" smtClean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28</a:t>
            </a:r>
            <a:endParaRPr sz="1800" b="1" spc="85" dirty="0">
              <a:solidFill>
                <a:srgbClr val="066AB4"/>
              </a:solidFill>
              <a:latin typeface="Fedra Sans Pro Bold" panose="020B08040400000200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70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31" y="2462600"/>
            <a:ext cx="10086975" cy="2657475"/>
          </a:xfrm>
          <a:prstGeom prst="rect">
            <a:avLst/>
          </a:prstGeom>
        </p:spPr>
      </p:pic>
      <p:pic>
        <p:nvPicPr>
          <p:cNvPr id="4" name="Изображение 3" descr="head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0688638" cy="1499091"/>
          </a:xfrm>
          <a:prstGeom prst="rect">
            <a:avLst/>
          </a:prstGeom>
        </p:spPr>
      </p:pic>
      <p:sp>
        <p:nvSpPr>
          <p:cNvPr id="5" name="object 4"/>
          <p:cNvSpPr txBox="1">
            <a:spLocks noGrp="1"/>
          </p:cNvSpPr>
          <p:nvPr>
            <p:ph type="title"/>
          </p:nvPr>
        </p:nvSpPr>
        <p:spPr>
          <a:xfrm>
            <a:off x="405965" y="466690"/>
            <a:ext cx="988146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ru-RU" sz="3000" dirty="0" smtClean="0">
                <a:solidFill>
                  <a:srgbClr val="FFFFFF"/>
                </a:solidFill>
                <a:latin typeface="Fedra Sans Pro Bold" panose="020B0804040000020004" pitchFamily="34" charset="0"/>
              </a:rPr>
              <a:t>Преимущества ОЭЗ: т</a:t>
            </a:r>
            <a:r>
              <a:rPr sz="3000" dirty="0" err="1" smtClean="0">
                <a:solidFill>
                  <a:srgbClr val="FFFFFF"/>
                </a:solidFill>
                <a:latin typeface="Fedra Sans Pro Bold" panose="020B0804040000020004" pitchFamily="34" charset="0"/>
              </a:rPr>
              <a:t>аможенный</a:t>
            </a:r>
            <a:r>
              <a:rPr sz="3000" dirty="0" smtClean="0">
                <a:solidFill>
                  <a:srgbClr val="FFFFFF"/>
                </a:solidFill>
                <a:latin typeface="Fedra Sans Pro Bold" panose="020B0804040000020004" pitchFamily="34" charset="0"/>
              </a:rPr>
              <a:t> </a:t>
            </a:r>
            <a:r>
              <a:rPr sz="3000" dirty="0">
                <a:solidFill>
                  <a:srgbClr val="FFFFFF"/>
                </a:solidFill>
                <a:latin typeface="Fedra Sans Pro Bold" panose="020B0804040000020004" pitchFamily="34" charset="0"/>
              </a:rPr>
              <a:t>режим</a:t>
            </a:r>
          </a:p>
        </p:txBody>
      </p:sp>
      <p:sp>
        <p:nvSpPr>
          <p:cNvPr id="6" name="object 5"/>
          <p:cNvSpPr txBox="1"/>
          <p:nvPr/>
        </p:nvSpPr>
        <p:spPr>
          <a:xfrm>
            <a:off x="400428" y="206743"/>
            <a:ext cx="114918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Fedra Sans Pro Book" panose="020B0504040000020004" pitchFamily="34" charset="0"/>
                <a:cs typeface="Cambria"/>
              </a:rPr>
              <a:t>Работа ОЭЗ</a:t>
            </a:r>
            <a:endParaRPr sz="10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400428" y="1965781"/>
            <a:ext cx="291936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Условия действия процедуры  свободной таможенной зоны</a:t>
            </a:r>
            <a:endParaRPr sz="13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5366748" y="1965781"/>
            <a:ext cx="240041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300" b="1" dirty="0">
                <a:solidFill>
                  <a:srgbClr val="67308F"/>
                </a:solidFill>
                <a:latin typeface="Fedra Sans Pro Bold" panose="020B0804040000020004" pitchFamily="34" charset="0"/>
                <a:cs typeface="Calibri"/>
              </a:rPr>
              <a:t>Завершение действия  таможенной процедуры</a:t>
            </a:r>
            <a:endParaRPr sz="13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9" name="object 126"/>
          <p:cNvSpPr txBox="1"/>
          <p:nvPr/>
        </p:nvSpPr>
        <p:spPr>
          <a:xfrm>
            <a:off x="391626" y="1464011"/>
            <a:ext cx="1029701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На территории технико-внедренческой ОЭЗ  применяется таможенная процедура свободной  таможенной зоны</a:t>
            </a:r>
            <a:endParaRPr sz="1400" dirty="0">
              <a:latin typeface="Fedra Sans Pro Normal" panose="020B0504040000020004" pitchFamily="34" charset="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6988" y="3080943"/>
            <a:ext cx="1315107" cy="134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500"/>
              </a:lnSpc>
            </a:pPr>
            <a:r>
              <a:rPr sz="800" b="1" dirty="0" err="1">
                <a:solidFill>
                  <a:srgbClr val="3BB44A"/>
                </a:solidFill>
                <a:latin typeface="Fedra Sans Pro Bold" panose="020B0804040000020004" pitchFamily="34" charset="0"/>
                <a:cs typeface="Calibri"/>
              </a:rPr>
              <a:t>Товары</a:t>
            </a:r>
            <a:r>
              <a:rPr sz="800" b="1" dirty="0">
                <a:solidFill>
                  <a:srgbClr val="3BB44A"/>
                </a:solidFill>
                <a:latin typeface="Fedra Sans Pro Bold" panose="020B0804040000020004" pitchFamily="34" charset="0"/>
                <a:cs typeface="Calibri"/>
              </a:rPr>
              <a:t>  </a:t>
            </a:r>
            <a:r>
              <a:rPr lang="ru-RU" sz="800" b="1" dirty="0" smtClean="0">
                <a:solidFill>
                  <a:srgbClr val="3BB44A"/>
                </a:solidFill>
                <a:latin typeface="Fedra Sans Pro Bold" panose="020B0804040000020004" pitchFamily="34" charset="0"/>
                <a:cs typeface="Calibri"/>
              </a:rPr>
              <a:t>ЕАЭС</a:t>
            </a:r>
            <a:endParaRPr sz="8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9102" y="3080943"/>
            <a:ext cx="898270" cy="265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500"/>
              </a:lnSpc>
            </a:pPr>
            <a:r>
              <a:rPr sz="800" b="1" dirty="0">
                <a:solidFill>
                  <a:srgbClr val="066AB4"/>
                </a:solidFill>
                <a:latin typeface="Fedra Sans Pro Bold" panose="020B0804040000020004" pitchFamily="34" charset="0"/>
                <a:cs typeface="Calibri"/>
              </a:rPr>
              <a:t>Иностранные  товары</a:t>
            </a:r>
            <a:endParaRPr sz="8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3229" y="2579574"/>
            <a:ext cx="839180" cy="35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9100"/>
              </a:lnSpc>
            </a:pPr>
            <a:r>
              <a:rPr sz="700" i="1" dirty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Не облагается  Уплачивается</a:t>
            </a:r>
            <a:endParaRPr sz="700" dirty="0">
              <a:latin typeface="Fedra Sans Pro Book" panose="020B0504040000020004" pitchFamily="34" charset="0"/>
              <a:cs typeface="Calibri"/>
            </a:endParaRPr>
          </a:p>
        </p:txBody>
      </p:sp>
      <p:sp>
        <p:nvSpPr>
          <p:cNvPr id="13" name="object 35"/>
          <p:cNvSpPr txBox="1"/>
          <p:nvPr/>
        </p:nvSpPr>
        <p:spPr>
          <a:xfrm>
            <a:off x="406713" y="3306321"/>
            <a:ext cx="763334" cy="641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500"/>
              </a:lnSpc>
            </a:pPr>
            <a:r>
              <a:rPr sz="8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Таможенные  пошлины</a:t>
            </a:r>
            <a:endParaRPr sz="800" dirty="0">
              <a:latin typeface="Fedra Sans Pro Bold" panose="020B0804040000020004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endParaRPr sz="800" dirty="0">
              <a:latin typeface="Fedra Sans Pro Bold" panose="020B08040400000200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800" dirty="0">
              <a:latin typeface="Fedra Sans Pro Bold" panose="020B0804040000020004" pitchFamily="34" charset="0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sz="8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НДС</a:t>
            </a:r>
            <a:endParaRPr sz="8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4" name="object 36"/>
          <p:cNvSpPr txBox="1"/>
          <p:nvPr/>
        </p:nvSpPr>
        <p:spPr>
          <a:xfrm>
            <a:off x="406713" y="4268558"/>
            <a:ext cx="37344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Акциз</a:t>
            </a:r>
            <a:endParaRPr sz="8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5" name="object 37"/>
          <p:cNvSpPr txBox="1"/>
          <p:nvPr/>
        </p:nvSpPr>
        <p:spPr>
          <a:xfrm>
            <a:off x="406713" y="4697716"/>
            <a:ext cx="435296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Другое</a:t>
            </a:r>
            <a:endParaRPr sz="8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6" name="object 38"/>
          <p:cNvSpPr txBox="1"/>
          <p:nvPr/>
        </p:nvSpPr>
        <p:spPr>
          <a:xfrm>
            <a:off x="3600712" y="3846703"/>
            <a:ext cx="131094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(Возмещается)</a:t>
            </a:r>
            <a:endParaRPr sz="800" dirty="0">
              <a:latin typeface="Fedra Sans Pro Book" panose="020B0504040000020004" pitchFamily="34" charset="0"/>
              <a:cs typeface="Calibri"/>
            </a:endParaRPr>
          </a:p>
        </p:txBody>
      </p:sp>
      <p:sp>
        <p:nvSpPr>
          <p:cNvPr id="17" name="object 47"/>
          <p:cNvSpPr txBox="1"/>
          <p:nvPr/>
        </p:nvSpPr>
        <p:spPr>
          <a:xfrm>
            <a:off x="1698240" y="4697793"/>
            <a:ext cx="1365885" cy="388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solidFill>
                  <a:srgbClr val="066AB4"/>
                </a:solidFill>
                <a:latin typeface="Fedra Sans Pro Book" panose="020B0504040000020004" pitchFamily="34" charset="0"/>
                <a:cs typeface="Calibri"/>
              </a:rPr>
              <a:t>Меры нетарифного регулирования</a:t>
            </a:r>
            <a:endParaRPr sz="800" dirty="0">
              <a:latin typeface="Fedra Sans Pro Book" panose="020B05040400000200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800" i="1" dirty="0">
                <a:solidFill>
                  <a:srgbClr val="066AB4"/>
                </a:solidFill>
                <a:latin typeface="Fedra Sans Pro Bold"/>
                <a:cs typeface="Fedra Sans Pro Bold"/>
              </a:rPr>
              <a:t>не применяются</a:t>
            </a:r>
            <a:endParaRPr sz="800" i="1" dirty="0">
              <a:latin typeface="Fedra Sans Pro Bold"/>
              <a:cs typeface="Fedra Sans Pro Bold"/>
            </a:endParaRPr>
          </a:p>
        </p:txBody>
      </p:sp>
      <p:sp>
        <p:nvSpPr>
          <p:cNvPr id="18" name="object 48"/>
          <p:cNvSpPr txBox="1"/>
          <p:nvPr/>
        </p:nvSpPr>
        <p:spPr>
          <a:xfrm>
            <a:off x="3252212" y="4697793"/>
            <a:ext cx="9461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800" i="1" dirty="0">
                <a:solidFill>
                  <a:srgbClr val="3BB44A"/>
                </a:solidFill>
                <a:latin typeface="Fedra Sans Pro Book" panose="020B0504040000020004" pitchFamily="34" charset="0"/>
                <a:cs typeface="Calibri"/>
              </a:rPr>
              <a:t>Запреты </a:t>
            </a:r>
            <a:r>
              <a:rPr lang="ru-RU" sz="800" i="1" dirty="0" smtClean="0">
                <a:solidFill>
                  <a:srgbClr val="3BB44A"/>
                </a:solidFill>
                <a:latin typeface="Fedra Sans Pro Book" panose="020B0504040000020004" pitchFamily="34" charset="0"/>
                <a:cs typeface="Calibri"/>
              </a:rPr>
              <a:t/>
            </a:r>
            <a:br>
              <a:rPr lang="ru-RU" sz="800" i="1" dirty="0" smtClean="0">
                <a:solidFill>
                  <a:srgbClr val="3BB44A"/>
                </a:solidFill>
                <a:latin typeface="Fedra Sans Pro Book" panose="020B0504040000020004" pitchFamily="34" charset="0"/>
                <a:cs typeface="Calibri"/>
              </a:rPr>
            </a:br>
            <a:r>
              <a:rPr lang="ru-RU" sz="800" i="1" dirty="0" smtClean="0">
                <a:solidFill>
                  <a:srgbClr val="3BB44A"/>
                </a:solidFill>
                <a:latin typeface="Fedra Sans Pro Book" panose="020B0504040000020004" pitchFamily="34" charset="0"/>
                <a:cs typeface="Calibri"/>
              </a:rPr>
              <a:t>и </a:t>
            </a:r>
            <a:r>
              <a:rPr lang="ru-RU" sz="800" i="1" dirty="0">
                <a:solidFill>
                  <a:srgbClr val="3BB44A"/>
                </a:solidFill>
                <a:latin typeface="Fedra Sans Pro Book" panose="020B0504040000020004" pitchFamily="34" charset="0"/>
                <a:cs typeface="Calibri"/>
              </a:rPr>
              <a:t>ограничения</a:t>
            </a:r>
          </a:p>
          <a:p>
            <a:pPr marL="12700">
              <a:lnSpc>
                <a:spcPct val="100000"/>
              </a:lnSpc>
            </a:pPr>
            <a:r>
              <a:rPr lang="ru-RU" sz="800" i="1" dirty="0">
                <a:solidFill>
                  <a:srgbClr val="3BB44A"/>
                </a:solidFill>
                <a:latin typeface="Fedra Sans Pro Bold"/>
                <a:cs typeface="Fedra Sans Pro Bold"/>
              </a:rPr>
              <a:t>не применяются</a:t>
            </a:r>
            <a:endParaRPr sz="800" dirty="0">
              <a:latin typeface="Fedra Sans Pro Bold"/>
              <a:cs typeface="Fedra Sans Pro Bold"/>
            </a:endParaRPr>
          </a:p>
        </p:txBody>
      </p:sp>
      <p:sp>
        <p:nvSpPr>
          <p:cNvPr id="19" name="object 49"/>
          <p:cNvSpPr txBox="1"/>
          <p:nvPr/>
        </p:nvSpPr>
        <p:spPr>
          <a:xfrm>
            <a:off x="7586596" y="2693971"/>
            <a:ext cx="56612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Экспорт</a:t>
            </a:r>
            <a:endParaRPr sz="8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1" name="object 51"/>
          <p:cNvSpPr txBox="1"/>
          <p:nvPr/>
        </p:nvSpPr>
        <p:spPr>
          <a:xfrm>
            <a:off x="9175925" y="2693972"/>
            <a:ext cx="70126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Реэкспорт</a:t>
            </a:r>
            <a:endParaRPr sz="8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5" name="object 9"/>
          <p:cNvSpPr txBox="1"/>
          <p:nvPr/>
        </p:nvSpPr>
        <p:spPr>
          <a:xfrm>
            <a:off x="1815626" y="2647492"/>
            <a:ext cx="1721205" cy="265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500"/>
              </a:lnSpc>
            </a:pPr>
            <a:r>
              <a:rPr sz="8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При действии свободной  таможеннной процедуры</a:t>
            </a:r>
            <a:endParaRPr sz="800" dirty="0">
              <a:latin typeface="Fedra Sans Pro Bold" panose="020B0804040000020004" pitchFamily="34" charset="0"/>
              <a:cs typeface="Calibri"/>
            </a:endParaRPr>
          </a:p>
        </p:txBody>
      </p:sp>
      <p:pic>
        <p:nvPicPr>
          <p:cNvPr id="27" name="Изображение 26" descr="icon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397" y="3399497"/>
            <a:ext cx="170688" cy="170688"/>
          </a:xfrm>
          <a:prstGeom prst="rect">
            <a:avLst/>
          </a:prstGeom>
        </p:spPr>
      </p:pic>
      <p:pic>
        <p:nvPicPr>
          <p:cNvPr id="28" name="Изображение 27" descr="icon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397" y="3841710"/>
            <a:ext cx="170688" cy="170688"/>
          </a:xfrm>
          <a:prstGeom prst="rect">
            <a:avLst/>
          </a:prstGeom>
        </p:spPr>
      </p:pic>
      <p:pic>
        <p:nvPicPr>
          <p:cNvPr id="29" name="Изображение 28" descr="icon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397" y="4261222"/>
            <a:ext cx="170688" cy="170688"/>
          </a:xfrm>
          <a:prstGeom prst="rect">
            <a:avLst/>
          </a:prstGeom>
        </p:spPr>
      </p:pic>
      <p:pic>
        <p:nvPicPr>
          <p:cNvPr id="33" name="Изображение 32" descr="icon-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800" y="3399497"/>
            <a:ext cx="170688" cy="170688"/>
          </a:xfrm>
          <a:prstGeom prst="rect">
            <a:avLst/>
          </a:prstGeom>
        </p:spPr>
      </p:pic>
      <p:pic>
        <p:nvPicPr>
          <p:cNvPr id="35" name="Изображение 34" descr="icon-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188" y="4261222"/>
            <a:ext cx="170688" cy="170688"/>
          </a:xfrm>
          <a:prstGeom prst="rect">
            <a:avLst/>
          </a:prstGeom>
        </p:spPr>
      </p:pic>
      <p:pic>
        <p:nvPicPr>
          <p:cNvPr id="45" name="Изображение 44" descr="icon-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314" y="3779717"/>
            <a:ext cx="170688" cy="170688"/>
          </a:xfrm>
          <a:prstGeom prst="rect">
            <a:avLst/>
          </a:prstGeom>
        </p:spPr>
      </p:pic>
      <p:pic>
        <p:nvPicPr>
          <p:cNvPr id="46" name="Изображение 45" descr="icon-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314" y="4221604"/>
            <a:ext cx="170688" cy="170688"/>
          </a:xfrm>
          <a:prstGeom prst="rect">
            <a:avLst/>
          </a:prstGeom>
        </p:spPr>
      </p:pic>
      <p:pic>
        <p:nvPicPr>
          <p:cNvPr id="47" name="Изображение 46" descr="icon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1213" y="3348717"/>
            <a:ext cx="170688" cy="170688"/>
          </a:xfrm>
          <a:prstGeom prst="rect">
            <a:avLst/>
          </a:prstGeom>
        </p:spPr>
      </p:pic>
      <p:pic>
        <p:nvPicPr>
          <p:cNvPr id="48" name="Изображение 47" descr="icon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1213" y="3779717"/>
            <a:ext cx="170688" cy="170688"/>
          </a:xfrm>
          <a:prstGeom prst="rect">
            <a:avLst/>
          </a:prstGeom>
        </p:spPr>
      </p:pic>
      <p:pic>
        <p:nvPicPr>
          <p:cNvPr id="49" name="Изображение 48" descr="icon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1213" y="4244769"/>
            <a:ext cx="170688" cy="170688"/>
          </a:xfrm>
          <a:prstGeom prst="rect">
            <a:avLst/>
          </a:prstGeom>
        </p:spPr>
      </p:pic>
      <p:sp>
        <p:nvSpPr>
          <p:cNvPr id="62" name="object 49"/>
          <p:cNvSpPr txBox="1"/>
          <p:nvPr/>
        </p:nvSpPr>
        <p:spPr>
          <a:xfrm>
            <a:off x="5979705" y="2696206"/>
            <a:ext cx="56612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800" b="1" dirty="0" smtClean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Импорт</a:t>
            </a:r>
            <a:endParaRPr sz="800" dirty="0">
              <a:latin typeface="Fedra Sans Pro Bold" panose="020B0804040000020004" pitchFamily="34" charset="0"/>
              <a:cs typeface="Calibri"/>
            </a:endParaRPr>
          </a:p>
        </p:txBody>
      </p:sp>
      <p:pic>
        <p:nvPicPr>
          <p:cNvPr id="3" name="Изображение 2" descr="Untitled-6-0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06" y="3826470"/>
            <a:ext cx="188976" cy="185928"/>
          </a:xfrm>
          <a:prstGeom prst="rect">
            <a:avLst/>
          </a:prstGeom>
        </p:spPr>
      </p:pic>
      <p:pic>
        <p:nvPicPr>
          <p:cNvPr id="24" name="Изображение 23" descr="Untitled-6-0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170" y="3337704"/>
            <a:ext cx="188976" cy="185928"/>
          </a:xfrm>
          <a:prstGeom prst="rect">
            <a:avLst/>
          </a:prstGeom>
        </p:spPr>
      </p:pic>
      <p:pic>
        <p:nvPicPr>
          <p:cNvPr id="26" name="Изображение 25" descr="Untitled-7-01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427" y="3772470"/>
            <a:ext cx="188976" cy="185928"/>
          </a:xfrm>
          <a:prstGeom prst="rect">
            <a:avLst/>
          </a:prstGeom>
        </p:spPr>
      </p:pic>
      <p:pic>
        <p:nvPicPr>
          <p:cNvPr id="63" name="Изображение 62" descr="Untitled-7-01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427" y="4223937"/>
            <a:ext cx="188976" cy="185928"/>
          </a:xfrm>
          <a:prstGeom prst="rect">
            <a:avLst/>
          </a:prstGeom>
        </p:spPr>
      </p:pic>
      <p:pic>
        <p:nvPicPr>
          <p:cNvPr id="64" name="Изображение 63" descr="Untitled-7-01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427" y="3348717"/>
            <a:ext cx="188976" cy="185928"/>
          </a:xfrm>
          <a:prstGeom prst="rect">
            <a:avLst/>
          </a:prstGeom>
        </p:spPr>
      </p:pic>
      <p:sp>
        <p:nvSpPr>
          <p:cNvPr id="65" name="object 38"/>
          <p:cNvSpPr txBox="1"/>
          <p:nvPr/>
        </p:nvSpPr>
        <p:spPr>
          <a:xfrm>
            <a:off x="7987585" y="3310950"/>
            <a:ext cx="131094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800" i="1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Экспортная пошлина</a:t>
            </a:r>
          </a:p>
          <a:p>
            <a:pPr marL="12700">
              <a:lnSpc>
                <a:spcPct val="100000"/>
              </a:lnSpc>
            </a:pPr>
            <a:r>
              <a:rPr lang="ru-RU" sz="800" i="1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 мала или р</a:t>
            </a:r>
            <a:r>
              <a:rPr lang="ru-RU" sz="800" i="1" dirty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а</a:t>
            </a:r>
            <a:r>
              <a:rPr lang="ru-RU" sz="800" i="1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libri"/>
              </a:rPr>
              <a:t>вна нулю</a:t>
            </a:r>
            <a:endParaRPr sz="800" dirty="0">
              <a:latin typeface="Fedra Sans Pro Book" panose="020B0504040000020004" pitchFamily="34" charset="0"/>
              <a:cs typeface="Calibri"/>
            </a:endParaRPr>
          </a:p>
        </p:txBody>
      </p:sp>
      <p:pic>
        <p:nvPicPr>
          <p:cNvPr id="43" name="Изображение 2" descr="Untitled-6-0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862" y="3772470"/>
            <a:ext cx="188976" cy="18592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" y="5299505"/>
            <a:ext cx="2160000" cy="216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82" y="5617005"/>
            <a:ext cx="1641600" cy="1641600"/>
          </a:xfrm>
          <a:prstGeom prst="rect">
            <a:avLst/>
          </a:prstGeom>
        </p:spPr>
      </p:pic>
      <p:sp>
        <p:nvSpPr>
          <p:cNvPr id="51" name="Объект 3"/>
          <p:cNvSpPr>
            <a:spLocks noGrp="1"/>
          </p:cNvSpPr>
          <p:nvPr>
            <p:ph idx="1"/>
          </p:nvPr>
        </p:nvSpPr>
        <p:spPr>
          <a:xfrm>
            <a:off x="3478513" y="5470834"/>
            <a:ext cx="6398677" cy="1817341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Таможенный пост открыт с 09.04.2014</a:t>
            </a:r>
          </a:p>
          <a:p>
            <a:r>
              <a:rPr lang="ru-RU" sz="1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Численность сотрудников таможенного поста на участке «Нойдорф» – 1</a:t>
            </a:r>
            <a:r>
              <a:rPr lang="en-US" sz="1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5</a:t>
            </a:r>
            <a:r>
              <a:rPr lang="ru-RU" sz="1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 человек</a:t>
            </a:r>
          </a:p>
          <a:p>
            <a:r>
              <a:rPr lang="ru-RU" sz="1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Планируемая численность сотрудников таможенного поста на участке «Новоорловская» - 59 человек</a:t>
            </a:r>
          </a:p>
          <a:p>
            <a:r>
              <a:rPr lang="ru-RU" sz="1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Объем льгот, полученных резидентами по уплате таможенных платежей (на 01.</a:t>
            </a:r>
            <a:r>
              <a:rPr lang="en-US" sz="1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04</a:t>
            </a:r>
            <a:r>
              <a:rPr lang="ru-RU" sz="1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.201</a:t>
            </a:r>
            <a:r>
              <a:rPr lang="en-US" sz="1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7</a:t>
            </a:r>
            <a:r>
              <a:rPr lang="ru-RU" sz="1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) – </a:t>
            </a:r>
            <a:r>
              <a:rPr lang="en-US" sz="1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1,02</a:t>
            </a:r>
            <a:r>
              <a:rPr lang="ru-RU" sz="1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 млрд. руб.</a:t>
            </a:r>
            <a:endParaRPr lang="ru-RU" sz="1400" dirty="0">
              <a:solidFill>
                <a:srgbClr val="67308F"/>
              </a:solidFill>
              <a:latin typeface="Fedra Sans Pro Normal" panose="020B0504040000020004" pitchFamily="34" charset="0"/>
              <a:cs typeface="Calibri"/>
            </a:endParaRPr>
          </a:p>
          <a:p>
            <a:pPr marL="0" indent="0">
              <a:buNone/>
            </a:pPr>
            <a:endParaRPr lang="ru-RU" sz="1400" dirty="0">
              <a:solidFill>
                <a:srgbClr val="67308F"/>
              </a:solidFill>
              <a:latin typeface="Fedra Sans Pro Normal" panose="020B0504040000020004" pitchFamily="34" charset="0"/>
              <a:cs typeface="Calibri"/>
            </a:endParaRPr>
          </a:p>
          <a:p>
            <a:pPr marL="0" indent="0">
              <a:buNone/>
            </a:pPr>
            <a:endParaRPr lang="ru-RU" sz="1400" dirty="0" smtClean="0"/>
          </a:p>
        </p:txBody>
      </p:sp>
      <p:pic>
        <p:nvPicPr>
          <p:cNvPr id="52" name="Изображение 32" descr="icon-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008" y="3339297"/>
            <a:ext cx="170688" cy="170688"/>
          </a:xfrm>
          <a:prstGeom prst="rect">
            <a:avLst/>
          </a:prstGeom>
        </p:spPr>
      </p:pic>
      <p:pic>
        <p:nvPicPr>
          <p:cNvPr id="53" name="Изображение 32" descr="icon-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008" y="4239177"/>
            <a:ext cx="170688" cy="1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head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0688638" cy="1499091"/>
          </a:xfrm>
          <a:prstGeom prst="rect">
            <a:avLst/>
          </a:prstGeom>
        </p:spPr>
      </p:pic>
      <p:sp>
        <p:nvSpPr>
          <p:cNvPr id="5" name="object 39"/>
          <p:cNvSpPr txBox="1"/>
          <p:nvPr/>
        </p:nvSpPr>
        <p:spPr>
          <a:xfrm>
            <a:off x="6177253" y="2906015"/>
            <a:ext cx="4343625" cy="86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200"/>
              </a:lnSpc>
            </a:pPr>
            <a:r>
              <a:rPr sz="1800" i="1" dirty="0" smtClean="0">
                <a:solidFill>
                  <a:srgbClr val="59595C"/>
                </a:solidFill>
                <a:latin typeface="Fedra Sans Alt Pro Normal"/>
                <a:cs typeface="Calibri"/>
              </a:rPr>
              <a:t>2</a:t>
            </a:r>
            <a:r>
              <a:rPr sz="1800" i="1" dirty="0">
                <a:solidFill>
                  <a:srgbClr val="59595C"/>
                </a:solidFill>
                <a:latin typeface="Fedra Sans Alt Pro Normal"/>
                <a:cs typeface="Calibri"/>
              </a:rPr>
              <a:t>%  </a:t>
            </a:r>
            <a:r>
              <a:rPr sz="1800" i="1" dirty="0" err="1" smtClean="0">
                <a:solidFill>
                  <a:srgbClr val="59595C"/>
                </a:solidFill>
                <a:latin typeface="Fedra Sans Alt Pro Normal"/>
                <a:cs typeface="Calibri"/>
              </a:rPr>
              <a:t>от</a:t>
            </a:r>
            <a:r>
              <a:rPr sz="1800" i="1" dirty="0" smtClean="0">
                <a:solidFill>
                  <a:srgbClr val="59595C"/>
                </a:solidFill>
                <a:latin typeface="Fedra Sans Alt Pro Normal"/>
                <a:cs typeface="Calibri"/>
              </a:rPr>
              <a:t> </a:t>
            </a:r>
            <a:r>
              <a:rPr sz="1800" i="1" dirty="0" err="1">
                <a:solidFill>
                  <a:srgbClr val="59595C"/>
                </a:solidFill>
                <a:latin typeface="Fedra Sans Alt Pro Normal"/>
                <a:cs typeface="Calibri"/>
              </a:rPr>
              <a:t>кадастровой</a:t>
            </a:r>
            <a:r>
              <a:rPr sz="1800" i="1" dirty="0">
                <a:solidFill>
                  <a:srgbClr val="59595C"/>
                </a:solidFill>
                <a:latin typeface="Fedra Sans Alt Pro Normal"/>
                <a:cs typeface="Calibri"/>
              </a:rPr>
              <a:t>  </a:t>
            </a:r>
            <a:r>
              <a:rPr sz="1800" i="1" dirty="0" err="1" smtClean="0">
                <a:solidFill>
                  <a:srgbClr val="59595C"/>
                </a:solidFill>
                <a:latin typeface="Fedra Sans Alt Pro Normal"/>
                <a:cs typeface="Calibri"/>
              </a:rPr>
              <a:t>стоимости</a:t>
            </a:r>
            <a:r>
              <a:rPr lang="ru-RU" sz="1800" i="1" dirty="0" smtClean="0">
                <a:solidFill>
                  <a:srgbClr val="59595C"/>
                </a:solidFill>
                <a:latin typeface="Fedra Sans Alt Pro Normal"/>
                <a:cs typeface="Calibri"/>
              </a:rPr>
              <a:t> </a:t>
            </a:r>
            <a:r>
              <a:rPr sz="1800" i="1" dirty="0" smtClean="0">
                <a:solidFill>
                  <a:srgbClr val="59595C"/>
                </a:solidFill>
                <a:latin typeface="Fedra Sans Alt Pro Normal"/>
                <a:cs typeface="Calibri"/>
              </a:rPr>
              <a:t>в год</a:t>
            </a:r>
            <a:r>
              <a:rPr lang="ru-RU" sz="1800" i="1" dirty="0" smtClean="0">
                <a:solidFill>
                  <a:srgbClr val="59595C"/>
                </a:solidFill>
                <a:latin typeface="Fedra Sans Alt Pro Normal"/>
                <a:cs typeface="Calibri"/>
              </a:rPr>
              <a:t> -  максимальный </a:t>
            </a:r>
            <a:r>
              <a:rPr lang="ru-RU" sz="1800" i="1" dirty="0">
                <a:solidFill>
                  <a:srgbClr val="59595C"/>
                </a:solidFill>
                <a:latin typeface="Fedra Sans Alt Pro Normal"/>
                <a:cs typeface="Calibri"/>
              </a:rPr>
              <a:t>размер арендной </a:t>
            </a:r>
            <a:r>
              <a:rPr lang="ru-RU" sz="1800" i="1" dirty="0" smtClean="0">
                <a:solidFill>
                  <a:srgbClr val="59595C"/>
                </a:solidFill>
                <a:latin typeface="Fedra Sans Alt Pro Normal"/>
                <a:cs typeface="Calibri"/>
              </a:rPr>
              <a:t>платы за  </a:t>
            </a:r>
            <a:r>
              <a:rPr lang="ru-RU" sz="1800" i="1" dirty="0">
                <a:solidFill>
                  <a:srgbClr val="59595C"/>
                </a:solidFill>
                <a:latin typeface="Fedra Sans Alt Pro Normal"/>
                <a:cs typeface="Calibri"/>
              </a:rPr>
              <a:t>земельные  </a:t>
            </a:r>
            <a:r>
              <a:rPr lang="ru-RU" sz="1800" i="1" dirty="0" smtClean="0">
                <a:solidFill>
                  <a:srgbClr val="59595C"/>
                </a:solidFill>
                <a:latin typeface="Fedra Sans Alt Pro Normal"/>
                <a:cs typeface="Calibri"/>
              </a:rPr>
              <a:t>участки</a:t>
            </a:r>
            <a:endParaRPr sz="1800" dirty="0">
              <a:latin typeface="Fedra Sans Alt Pro Normal"/>
              <a:cs typeface="Calibri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224751" y="1463961"/>
            <a:ext cx="1017738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1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Реализуется в </a:t>
            </a:r>
            <a:r>
              <a:rPr lang="ru-RU" sz="11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соответствии </a:t>
            </a:r>
            <a:r>
              <a:rPr lang="ru-RU" sz="11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с заключенным </a:t>
            </a:r>
            <a:r>
              <a:rPr lang="ru-RU" sz="11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Соглашением об </a:t>
            </a:r>
            <a:r>
              <a:rPr lang="ru-RU" sz="11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осуществлении технико-</a:t>
            </a:r>
            <a:r>
              <a:rPr lang="ru-RU" sz="11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внедренческой деятельности с </a:t>
            </a:r>
            <a:r>
              <a:rPr lang="ru-RU" sz="11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резидентами ОЭЗ</a:t>
            </a:r>
          </a:p>
        </p:txBody>
      </p:sp>
      <p:sp>
        <p:nvSpPr>
          <p:cNvPr id="7" name="object 10"/>
          <p:cNvSpPr txBox="1"/>
          <p:nvPr/>
        </p:nvSpPr>
        <p:spPr>
          <a:xfrm>
            <a:off x="220824" y="4730749"/>
            <a:ext cx="6911495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885"/>
              </a:spcBef>
            </a:pPr>
            <a:r>
              <a:rPr sz="1600" b="1" dirty="0" smtClean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Размер </a:t>
            </a:r>
            <a:r>
              <a:rPr sz="1600" b="1" dirty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платы  за выкуп земельного участка (млн </a:t>
            </a:r>
            <a:r>
              <a:rPr sz="1600" b="1" dirty="0" err="1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руб</a:t>
            </a:r>
            <a:r>
              <a:rPr sz="1600" b="1" dirty="0" smtClean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.</a:t>
            </a:r>
            <a:r>
              <a:rPr lang="ru-RU" sz="1600" b="1" dirty="0" smtClean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/га</a:t>
            </a:r>
            <a:r>
              <a:rPr sz="1600" b="1" dirty="0" smtClean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)</a:t>
            </a:r>
            <a:endParaRPr sz="16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221313" y="5091828"/>
            <a:ext cx="153294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Размер платы</a:t>
            </a:r>
            <a:endParaRPr sz="1400" dirty="0">
              <a:latin typeface="Fedra Sans Pro Book" panose="020B0504040000020004" pitchFamily="34" charset="0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за выкуп </a:t>
            </a:r>
            <a:r>
              <a:rPr sz="1400" dirty="0" smtClean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участка</a:t>
            </a:r>
            <a:endParaRPr sz="14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224751" y="1866826"/>
            <a:ext cx="6150129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1600" b="1" dirty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Стоимость аренды земельного  участка (1 га), руб./</a:t>
            </a:r>
            <a:r>
              <a:rPr sz="1600" b="1" dirty="0" smtClean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год</a:t>
            </a:r>
            <a:endParaRPr sz="16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2135792" y="6343579"/>
            <a:ext cx="11028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«Нойдорф»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3416891" y="6343579"/>
            <a:ext cx="168546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«Новоорловская»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7" name="object 54"/>
          <p:cNvSpPr txBox="1"/>
          <p:nvPr/>
        </p:nvSpPr>
        <p:spPr>
          <a:xfrm>
            <a:off x="221312" y="2180960"/>
            <a:ext cx="1592056" cy="45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«Нойдорф»</a:t>
            </a:r>
            <a:endParaRPr sz="1400" dirty="0">
              <a:latin typeface="Fedra Sans Pro Book" panose="020B0504040000020004" pitchFamily="34" charset="0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400" dirty="0">
                <a:solidFill>
                  <a:srgbClr val="59595C"/>
                </a:solidFill>
                <a:latin typeface="Fedra Sans Pro Book" panose="020B0504040000020004" pitchFamily="34" charset="0"/>
                <a:cs typeface="Cambria"/>
              </a:rPr>
              <a:t>«Новоорловская»</a:t>
            </a:r>
            <a:endParaRPr sz="14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18" name="object 91"/>
          <p:cNvSpPr txBox="1"/>
          <p:nvPr/>
        </p:nvSpPr>
        <p:spPr>
          <a:xfrm>
            <a:off x="2838344" y="5513776"/>
            <a:ext cx="71764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4,181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19" name="object 92"/>
          <p:cNvSpPr txBox="1"/>
          <p:nvPr/>
        </p:nvSpPr>
        <p:spPr>
          <a:xfrm>
            <a:off x="3647856" y="5513776"/>
            <a:ext cx="71704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7,47</a:t>
            </a:r>
            <a:r>
              <a:rPr lang="ru-RU" sz="1400" b="1" dirty="0" smtClean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5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0" name="object 40"/>
          <p:cNvSpPr txBox="1"/>
          <p:nvPr/>
        </p:nvSpPr>
        <p:spPr>
          <a:xfrm>
            <a:off x="492001" y="3241420"/>
            <a:ext cx="6203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133 797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1" name="object 41"/>
          <p:cNvSpPr txBox="1"/>
          <p:nvPr/>
        </p:nvSpPr>
        <p:spPr>
          <a:xfrm>
            <a:off x="948917" y="2932833"/>
            <a:ext cx="6601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239 217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2" name="object 42"/>
          <p:cNvSpPr txBox="1"/>
          <p:nvPr/>
        </p:nvSpPr>
        <p:spPr>
          <a:xfrm>
            <a:off x="1572679" y="3142201"/>
            <a:ext cx="78357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167</a:t>
            </a:r>
            <a:r>
              <a:rPr lang="ru-RU" sz="14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 </a:t>
            </a:r>
            <a:r>
              <a:rPr sz="1400" b="1" dirty="0" smtClean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247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3" name="object 43"/>
          <p:cNvSpPr txBox="1"/>
          <p:nvPr/>
        </p:nvSpPr>
        <p:spPr>
          <a:xfrm>
            <a:off x="1813368" y="2822450"/>
            <a:ext cx="74599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299 021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4" name="object 44"/>
          <p:cNvSpPr txBox="1"/>
          <p:nvPr/>
        </p:nvSpPr>
        <p:spPr>
          <a:xfrm>
            <a:off x="2409748" y="3075279"/>
            <a:ext cx="757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200 696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5" name="object 45"/>
          <p:cNvSpPr txBox="1"/>
          <p:nvPr/>
        </p:nvSpPr>
        <p:spPr>
          <a:xfrm>
            <a:off x="2763691" y="2690571"/>
            <a:ext cx="75442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358 825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6" name="object 46"/>
          <p:cNvSpPr txBox="1"/>
          <p:nvPr/>
        </p:nvSpPr>
        <p:spPr>
          <a:xfrm>
            <a:off x="3347891" y="2945207"/>
            <a:ext cx="66708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234 145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7" name="object 47"/>
          <p:cNvSpPr txBox="1"/>
          <p:nvPr/>
        </p:nvSpPr>
        <p:spPr>
          <a:xfrm>
            <a:off x="3595257" y="2549982"/>
            <a:ext cx="71513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418 630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8" name="object 48"/>
          <p:cNvSpPr txBox="1"/>
          <p:nvPr/>
        </p:nvSpPr>
        <p:spPr>
          <a:xfrm>
            <a:off x="4165505" y="2765426"/>
            <a:ext cx="76869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67328C"/>
                </a:solidFill>
                <a:latin typeface="Fedra Sans Pro Bold" panose="020B0804040000020004" pitchFamily="34" charset="0"/>
                <a:cs typeface="Calibri"/>
              </a:rPr>
              <a:t>334 494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29" name="object 49"/>
          <p:cNvSpPr txBox="1"/>
          <p:nvPr/>
        </p:nvSpPr>
        <p:spPr>
          <a:xfrm>
            <a:off x="4507271" y="2220007"/>
            <a:ext cx="74224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5AA9"/>
                </a:solidFill>
                <a:latin typeface="Fedra Sans Pro Bold" panose="020B0804040000020004" pitchFamily="34" charset="0"/>
                <a:cs typeface="Calibri"/>
              </a:rPr>
              <a:t>598 024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30" name="object 50"/>
          <p:cNvSpPr txBox="1"/>
          <p:nvPr/>
        </p:nvSpPr>
        <p:spPr>
          <a:xfrm>
            <a:off x="1246652" y="3788866"/>
            <a:ext cx="43292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1-й год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31" name="object 51"/>
          <p:cNvSpPr txBox="1"/>
          <p:nvPr/>
        </p:nvSpPr>
        <p:spPr>
          <a:xfrm>
            <a:off x="2073980" y="3788866"/>
            <a:ext cx="45144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2-й год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32" name="object 52"/>
          <p:cNvSpPr txBox="1"/>
          <p:nvPr/>
        </p:nvSpPr>
        <p:spPr>
          <a:xfrm>
            <a:off x="3011342" y="3788866"/>
            <a:ext cx="4457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3-й год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33" name="object 68"/>
          <p:cNvSpPr txBox="1"/>
          <p:nvPr/>
        </p:nvSpPr>
        <p:spPr>
          <a:xfrm>
            <a:off x="4415124" y="3788866"/>
            <a:ext cx="83439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5-й год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solidFill>
                  <a:srgbClr val="59595C"/>
                </a:solidFill>
                <a:latin typeface="Fedra Sans Pro Normal Italic"/>
                <a:cs typeface="Fedra Sans Pro Normal Italic"/>
              </a:rPr>
              <a:t>макс. размер платы</a:t>
            </a:r>
            <a:endParaRPr sz="1400" dirty="0">
              <a:latin typeface="Fedra Sans Pro Normal Italic"/>
              <a:cs typeface="Fedra Sans Pro Normal Italic"/>
            </a:endParaRPr>
          </a:p>
        </p:txBody>
      </p:sp>
      <p:sp>
        <p:nvSpPr>
          <p:cNvPr id="36" name="object 53"/>
          <p:cNvSpPr txBox="1"/>
          <p:nvPr/>
        </p:nvSpPr>
        <p:spPr>
          <a:xfrm>
            <a:off x="3832474" y="3788866"/>
            <a:ext cx="45713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9595C"/>
                </a:solidFill>
                <a:latin typeface="Fedra Sans Pro Bold" panose="020B0804040000020004" pitchFamily="34" charset="0"/>
                <a:cs typeface="Calibri"/>
              </a:rPr>
              <a:t>4-й год</a:t>
            </a:r>
            <a:endParaRPr sz="1400" dirty="0">
              <a:latin typeface="Fedra Sans Pro Bold" panose="020B0804040000020004" pitchFamily="34" charset="0"/>
              <a:cs typeface="Calibri"/>
            </a:endParaRPr>
          </a:p>
        </p:txBody>
      </p:sp>
      <p:sp>
        <p:nvSpPr>
          <p:cNvPr id="54" name="object 100"/>
          <p:cNvSpPr txBox="1">
            <a:spLocks noGrp="1"/>
          </p:cNvSpPr>
          <p:nvPr>
            <p:ph type="title"/>
          </p:nvPr>
        </p:nvSpPr>
        <p:spPr>
          <a:xfrm>
            <a:off x="405965" y="466690"/>
            <a:ext cx="988146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 algn="l">
              <a:lnSpc>
                <a:spcPct val="100000"/>
              </a:lnSpc>
            </a:pPr>
            <a:r>
              <a:rPr lang="ru-RU" sz="3000" dirty="0" smtClean="0">
                <a:solidFill>
                  <a:srgbClr val="FFFFFF"/>
                </a:solidFill>
                <a:latin typeface="Fedra Sans Pro Bold" panose="020B0804040000020004" pitchFamily="34" charset="0"/>
              </a:rPr>
              <a:t>Предоставление земельного участка</a:t>
            </a:r>
            <a:endParaRPr sz="3000" dirty="0">
              <a:solidFill>
                <a:srgbClr val="FFFFFF"/>
              </a:solidFill>
              <a:latin typeface="Fedra Sans Pro Bold" panose="020B0804040000020004" pitchFamily="34" charset="0"/>
            </a:endParaRPr>
          </a:p>
        </p:txBody>
      </p:sp>
      <p:sp>
        <p:nvSpPr>
          <p:cNvPr id="55" name="object 101"/>
          <p:cNvSpPr txBox="1"/>
          <p:nvPr/>
        </p:nvSpPr>
        <p:spPr>
          <a:xfrm>
            <a:off x="400428" y="206743"/>
            <a:ext cx="13833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Fedra Sans Pro Book" panose="020B0504040000020004" pitchFamily="34" charset="0"/>
                <a:cs typeface="Cambria"/>
              </a:rPr>
              <a:t>Работа ОЭЗ</a:t>
            </a:r>
            <a:endParaRPr sz="10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63" name="object 24"/>
          <p:cNvSpPr/>
          <p:nvPr/>
        </p:nvSpPr>
        <p:spPr>
          <a:xfrm>
            <a:off x="61800" y="5168765"/>
            <a:ext cx="133472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46875" y="0"/>
                </a:moveTo>
                <a:lnTo>
                  <a:pt x="28632" y="3684"/>
                </a:lnTo>
                <a:lnTo>
                  <a:pt x="13731" y="13731"/>
                </a:lnTo>
                <a:lnTo>
                  <a:pt x="3684" y="28632"/>
                </a:lnTo>
                <a:lnTo>
                  <a:pt x="0" y="46875"/>
                </a:lnTo>
                <a:lnTo>
                  <a:pt x="3684" y="65119"/>
                </a:lnTo>
                <a:lnTo>
                  <a:pt x="13731" y="80019"/>
                </a:lnTo>
                <a:lnTo>
                  <a:pt x="28632" y="90066"/>
                </a:lnTo>
                <a:lnTo>
                  <a:pt x="46875" y="93751"/>
                </a:lnTo>
                <a:lnTo>
                  <a:pt x="65124" y="90066"/>
                </a:lnTo>
                <a:lnTo>
                  <a:pt x="80024" y="80019"/>
                </a:lnTo>
                <a:lnTo>
                  <a:pt x="90068" y="65119"/>
                </a:lnTo>
                <a:lnTo>
                  <a:pt x="93751" y="46875"/>
                </a:lnTo>
                <a:lnTo>
                  <a:pt x="90068" y="28632"/>
                </a:lnTo>
                <a:lnTo>
                  <a:pt x="80024" y="13731"/>
                </a:lnTo>
                <a:lnTo>
                  <a:pt x="65124" y="3684"/>
                </a:lnTo>
                <a:lnTo>
                  <a:pt x="46875" y="0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64" name="object 25"/>
          <p:cNvSpPr/>
          <p:nvPr/>
        </p:nvSpPr>
        <p:spPr>
          <a:xfrm>
            <a:off x="61800" y="5121889"/>
            <a:ext cx="133472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46875" y="0"/>
                </a:moveTo>
                <a:lnTo>
                  <a:pt x="28632" y="3684"/>
                </a:lnTo>
                <a:lnTo>
                  <a:pt x="13731" y="13731"/>
                </a:lnTo>
                <a:lnTo>
                  <a:pt x="3684" y="28632"/>
                </a:lnTo>
                <a:lnTo>
                  <a:pt x="0" y="46875"/>
                </a:lnTo>
                <a:lnTo>
                  <a:pt x="3684" y="65119"/>
                </a:lnTo>
                <a:lnTo>
                  <a:pt x="13731" y="80019"/>
                </a:lnTo>
                <a:lnTo>
                  <a:pt x="28632" y="90066"/>
                </a:lnTo>
                <a:lnTo>
                  <a:pt x="46875" y="93751"/>
                </a:lnTo>
                <a:lnTo>
                  <a:pt x="65124" y="90066"/>
                </a:lnTo>
                <a:lnTo>
                  <a:pt x="80024" y="80019"/>
                </a:lnTo>
                <a:lnTo>
                  <a:pt x="90068" y="65119"/>
                </a:lnTo>
                <a:lnTo>
                  <a:pt x="93751" y="46875"/>
                </a:lnTo>
                <a:lnTo>
                  <a:pt x="90068" y="28632"/>
                </a:lnTo>
                <a:lnTo>
                  <a:pt x="80024" y="13731"/>
                </a:lnTo>
                <a:lnTo>
                  <a:pt x="65124" y="3684"/>
                </a:lnTo>
                <a:lnTo>
                  <a:pt x="46875" y="0"/>
                </a:lnTo>
                <a:close/>
              </a:path>
            </a:pathLst>
          </a:custGeom>
          <a:solidFill>
            <a:srgbClr val="67308F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71" name="object 55"/>
          <p:cNvSpPr/>
          <p:nvPr/>
        </p:nvSpPr>
        <p:spPr>
          <a:xfrm>
            <a:off x="1376150" y="3214013"/>
            <a:ext cx="129539" cy="514350"/>
          </a:xfrm>
          <a:custGeom>
            <a:avLst/>
            <a:gdLst/>
            <a:ahLst/>
            <a:cxnLst/>
            <a:rect l="l" t="t" r="r" b="b"/>
            <a:pathLst>
              <a:path w="129539" h="514350">
                <a:moveTo>
                  <a:pt x="0" y="0"/>
                </a:moveTo>
                <a:lnTo>
                  <a:pt x="129082" y="0"/>
                </a:lnTo>
                <a:lnTo>
                  <a:pt x="129082" y="514286"/>
                </a:lnTo>
                <a:lnTo>
                  <a:pt x="0" y="514286"/>
                </a:lnTo>
                <a:lnTo>
                  <a:pt x="0" y="0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72" name="object 56"/>
          <p:cNvSpPr/>
          <p:nvPr/>
        </p:nvSpPr>
        <p:spPr>
          <a:xfrm>
            <a:off x="2269026" y="3076605"/>
            <a:ext cx="129539" cy="643255"/>
          </a:xfrm>
          <a:custGeom>
            <a:avLst/>
            <a:gdLst/>
            <a:ahLst/>
            <a:cxnLst/>
            <a:rect l="l" t="t" r="r" b="b"/>
            <a:pathLst>
              <a:path w="129540" h="643254">
                <a:moveTo>
                  <a:pt x="0" y="0"/>
                </a:moveTo>
                <a:lnTo>
                  <a:pt x="129082" y="0"/>
                </a:lnTo>
                <a:lnTo>
                  <a:pt x="129082" y="642861"/>
                </a:lnTo>
                <a:lnTo>
                  <a:pt x="0" y="642861"/>
                </a:lnTo>
                <a:lnTo>
                  <a:pt x="0" y="0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73" name="object 57"/>
          <p:cNvSpPr/>
          <p:nvPr/>
        </p:nvSpPr>
        <p:spPr>
          <a:xfrm>
            <a:off x="3161876" y="2956864"/>
            <a:ext cx="129539" cy="771525"/>
          </a:xfrm>
          <a:custGeom>
            <a:avLst/>
            <a:gdLst/>
            <a:ahLst/>
            <a:cxnLst/>
            <a:rect l="l" t="t" r="r" b="b"/>
            <a:pathLst>
              <a:path w="129540" h="771525">
                <a:moveTo>
                  <a:pt x="0" y="0"/>
                </a:moveTo>
                <a:lnTo>
                  <a:pt x="129082" y="0"/>
                </a:lnTo>
                <a:lnTo>
                  <a:pt x="129082" y="771436"/>
                </a:lnTo>
                <a:lnTo>
                  <a:pt x="0" y="771436"/>
                </a:lnTo>
                <a:lnTo>
                  <a:pt x="0" y="0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74" name="object 58"/>
          <p:cNvSpPr/>
          <p:nvPr/>
        </p:nvSpPr>
        <p:spPr>
          <a:xfrm>
            <a:off x="4022061" y="2819430"/>
            <a:ext cx="129539" cy="900430"/>
          </a:xfrm>
          <a:custGeom>
            <a:avLst/>
            <a:gdLst/>
            <a:ahLst/>
            <a:cxnLst/>
            <a:rect l="l" t="t" r="r" b="b"/>
            <a:pathLst>
              <a:path w="129540" h="900429">
                <a:moveTo>
                  <a:pt x="0" y="0"/>
                </a:moveTo>
                <a:lnTo>
                  <a:pt x="129082" y="0"/>
                </a:lnTo>
                <a:lnTo>
                  <a:pt x="129082" y="900010"/>
                </a:lnTo>
                <a:lnTo>
                  <a:pt x="0" y="900010"/>
                </a:lnTo>
                <a:lnTo>
                  <a:pt x="0" y="0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75" name="object 59"/>
          <p:cNvSpPr/>
          <p:nvPr/>
        </p:nvSpPr>
        <p:spPr>
          <a:xfrm>
            <a:off x="4868794" y="2442615"/>
            <a:ext cx="130810" cy="1285875"/>
          </a:xfrm>
          <a:custGeom>
            <a:avLst/>
            <a:gdLst/>
            <a:ahLst/>
            <a:cxnLst/>
            <a:rect l="l" t="t" r="r" b="b"/>
            <a:pathLst>
              <a:path w="130809" h="1285875">
                <a:moveTo>
                  <a:pt x="0" y="0"/>
                </a:moveTo>
                <a:lnTo>
                  <a:pt x="130644" y="0"/>
                </a:lnTo>
                <a:lnTo>
                  <a:pt x="130644" y="1285684"/>
                </a:lnTo>
                <a:lnTo>
                  <a:pt x="0" y="1285684"/>
                </a:lnTo>
                <a:lnTo>
                  <a:pt x="0" y="0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76" name="object 60"/>
          <p:cNvSpPr/>
          <p:nvPr/>
        </p:nvSpPr>
        <p:spPr>
          <a:xfrm>
            <a:off x="1194849" y="3440645"/>
            <a:ext cx="129539" cy="287655"/>
          </a:xfrm>
          <a:custGeom>
            <a:avLst/>
            <a:gdLst/>
            <a:ahLst/>
            <a:cxnLst/>
            <a:rect l="l" t="t" r="r" b="b"/>
            <a:pathLst>
              <a:path w="129539" h="287654">
                <a:moveTo>
                  <a:pt x="0" y="0"/>
                </a:moveTo>
                <a:lnTo>
                  <a:pt x="129082" y="0"/>
                </a:lnTo>
                <a:lnTo>
                  <a:pt x="129082" y="287654"/>
                </a:lnTo>
                <a:lnTo>
                  <a:pt x="0" y="287654"/>
                </a:lnTo>
                <a:lnTo>
                  <a:pt x="0" y="0"/>
                </a:lnTo>
                <a:close/>
              </a:path>
            </a:pathLst>
          </a:custGeom>
          <a:solidFill>
            <a:srgbClr val="67308F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77" name="object 61"/>
          <p:cNvSpPr/>
          <p:nvPr/>
        </p:nvSpPr>
        <p:spPr>
          <a:xfrm>
            <a:off x="1994225" y="3368737"/>
            <a:ext cx="129539" cy="360045"/>
          </a:xfrm>
          <a:custGeom>
            <a:avLst/>
            <a:gdLst/>
            <a:ahLst/>
            <a:cxnLst/>
            <a:rect l="l" t="t" r="r" b="b"/>
            <a:pathLst>
              <a:path w="129539" h="360045">
                <a:moveTo>
                  <a:pt x="0" y="0"/>
                </a:moveTo>
                <a:lnTo>
                  <a:pt x="129082" y="0"/>
                </a:lnTo>
                <a:lnTo>
                  <a:pt x="129082" y="359562"/>
                </a:lnTo>
                <a:lnTo>
                  <a:pt x="0" y="359562"/>
                </a:lnTo>
                <a:lnTo>
                  <a:pt x="0" y="0"/>
                </a:lnTo>
                <a:close/>
              </a:path>
            </a:pathLst>
          </a:custGeom>
          <a:solidFill>
            <a:srgbClr val="67308F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78" name="object 62"/>
          <p:cNvSpPr/>
          <p:nvPr/>
        </p:nvSpPr>
        <p:spPr>
          <a:xfrm>
            <a:off x="2923737" y="3296817"/>
            <a:ext cx="129539" cy="431800"/>
          </a:xfrm>
          <a:custGeom>
            <a:avLst/>
            <a:gdLst/>
            <a:ahLst/>
            <a:cxnLst/>
            <a:rect l="l" t="t" r="r" b="b"/>
            <a:pathLst>
              <a:path w="129540" h="431800">
                <a:moveTo>
                  <a:pt x="0" y="0"/>
                </a:moveTo>
                <a:lnTo>
                  <a:pt x="129082" y="0"/>
                </a:lnTo>
                <a:lnTo>
                  <a:pt x="129082" y="431469"/>
                </a:lnTo>
                <a:lnTo>
                  <a:pt x="0" y="431469"/>
                </a:lnTo>
                <a:lnTo>
                  <a:pt x="0" y="0"/>
                </a:lnTo>
                <a:close/>
              </a:path>
            </a:pathLst>
          </a:custGeom>
          <a:solidFill>
            <a:srgbClr val="67308F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79" name="object 63"/>
          <p:cNvSpPr/>
          <p:nvPr/>
        </p:nvSpPr>
        <p:spPr>
          <a:xfrm>
            <a:off x="3782033" y="3215156"/>
            <a:ext cx="129539" cy="503555"/>
          </a:xfrm>
          <a:custGeom>
            <a:avLst/>
            <a:gdLst/>
            <a:ahLst/>
            <a:cxnLst/>
            <a:rect l="l" t="t" r="r" b="b"/>
            <a:pathLst>
              <a:path w="129540" h="503554">
                <a:moveTo>
                  <a:pt x="0" y="0"/>
                </a:moveTo>
                <a:lnTo>
                  <a:pt x="129082" y="0"/>
                </a:lnTo>
                <a:lnTo>
                  <a:pt x="129082" y="503389"/>
                </a:lnTo>
                <a:lnTo>
                  <a:pt x="0" y="503389"/>
                </a:lnTo>
                <a:lnTo>
                  <a:pt x="0" y="0"/>
                </a:lnTo>
                <a:close/>
              </a:path>
            </a:pathLst>
          </a:custGeom>
          <a:solidFill>
            <a:srgbClr val="67308F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80" name="object 64"/>
          <p:cNvSpPr/>
          <p:nvPr/>
        </p:nvSpPr>
        <p:spPr>
          <a:xfrm>
            <a:off x="4631443" y="3000405"/>
            <a:ext cx="129539" cy="719455"/>
          </a:xfrm>
          <a:custGeom>
            <a:avLst/>
            <a:gdLst/>
            <a:ahLst/>
            <a:cxnLst/>
            <a:rect l="l" t="t" r="r" b="b"/>
            <a:pathLst>
              <a:path w="129540" h="719454">
                <a:moveTo>
                  <a:pt x="0" y="0"/>
                </a:moveTo>
                <a:lnTo>
                  <a:pt x="129082" y="0"/>
                </a:lnTo>
                <a:lnTo>
                  <a:pt x="129082" y="719124"/>
                </a:lnTo>
                <a:lnTo>
                  <a:pt x="0" y="719124"/>
                </a:lnTo>
                <a:lnTo>
                  <a:pt x="0" y="0"/>
                </a:lnTo>
                <a:close/>
              </a:path>
            </a:pathLst>
          </a:custGeom>
          <a:solidFill>
            <a:srgbClr val="67308F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81" name="object 65"/>
          <p:cNvSpPr/>
          <p:nvPr/>
        </p:nvSpPr>
        <p:spPr>
          <a:xfrm flipV="1">
            <a:off x="502216" y="3682581"/>
            <a:ext cx="5208119" cy="45719"/>
          </a:xfrm>
          <a:custGeom>
            <a:avLst/>
            <a:gdLst/>
            <a:ahLst/>
            <a:cxnLst/>
            <a:rect l="l" t="t" r="r" b="b"/>
            <a:pathLst>
              <a:path w="5753734">
                <a:moveTo>
                  <a:pt x="0" y="0"/>
                </a:moveTo>
                <a:lnTo>
                  <a:pt x="5753227" y="0"/>
                </a:lnTo>
              </a:path>
            </a:pathLst>
          </a:custGeom>
          <a:ln w="5448">
            <a:solidFill>
              <a:srgbClr val="59595C"/>
            </a:solidFill>
          </a:ln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82" name="object 66"/>
          <p:cNvSpPr/>
          <p:nvPr/>
        </p:nvSpPr>
        <p:spPr>
          <a:xfrm>
            <a:off x="97521" y="2262266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4" h="84455">
                <a:moveTo>
                  <a:pt x="42189" y="0"/>
                </a:moveTo>
                <a:lnTo>
                  <a:pt x="25771" y="3314"/>
                </a:lnTo>
                <a:lnTo>
                  <a:pt x="12360" y="12355"/>
                </a:lnTo>
                <a:lnTo>
                  <a:pt x="3316" y="25765"/>
                </a:lnTo>
                <a:lnTo>
                  <a:pt x="0" y="42189"/>
                </a:lnTo>
                <a:lnTo>
                  <a:pt x="3316" y="58613"/>
                </a:lnTo>
                <a:lnTo>
                  <a:pt x="12360" y="72023"/>
                </a:lnTo>
                <a:lnTo>
                  <a:pt x="25771" y="81063"/>
                </a:lnTo>
                <a:lnTo>
                  <a:pt x="42189" y="84378"/>
                </a:lnTo>
                <a:lnTo>
                  <a:pt x="58613" y="81063"/>
                </a:lnTo>
                <a:lnTo>
                  <a:pt x="72023" y="72023"/>
                </a:lnTo>
                <a:lnTo>
                  <a:pt x="81063" y="58613"/>
                </a:lnTo>
                <a:lnTo>
                  <a:pt x="84378" y="42189"/>
                </a:lnTo>
                <a:lnTo>
                  <a:pt x="81063" y="25765"/>
                </a:lnTo>
                <a:lnTo>
                  <a:pt x="72023" y="12355"/>
                </a:lnTo>
                <a:lnTo>
                  <a:pt x="58613" y="3314"/>
                </a:lnTo>
                <a:lnTo>
                  <a:pt x="42189" y="0"/>
                </a:lnTo>
                <a:close/>
              </a:path>
            </a:pathLst>
          </a:custGeom>
          <a:solidFill>
            <a:srgbClr val="67308F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83" name="object 67"/>
          <p:cNvSpPr/>
          <p:nvPr/>
        </p:nvSpPr>
        <p:spPr>
          <a:xfrm>
            <a:off x="97521" y="2420952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4" h="84455">
                <a:moveTo>
                  <a:pt x="42189" y="0"/>
                </a:moveTo>
                <a:lnTo>
                  <a:pt x="25771" y="3314"/>
                </a:lnTo>
                <a:lnTo>
                  <a:pt x="12360" y="12355"/>
                </a:lnTo>
                <a:lnTo>
                  <a:pt x="3316" y="25765"/>
                </a:lnTo>
                <a:lnTo>
                  <a:pt x="0" y="42189"/>
                </a:lnTo>
                <a:lnTo>
                  <a:pt x="3316" y="58613"/>
                </a:lnTo>
                <a:lnTo>
                  <a:pt x="12360" y="72023"/>
                </a:lnTo>
                <a:lnTo>
                  <a:pt x="25771" y="81063"/>
                </a:lnTo>
                <a:lnTo>
                  <a:pt x="42189" y="84378"/>
                </a:lnTo>
                <a:lnTo>
                  <a:pt x="58613" y="81063"/>
                </a:lnTo>
                <a:lnTo>
                  <a:pt x="72023" y="72023"/>
                </a:lnTo>
                <a:lnTo>
                  <a:pt x="81063" y="58613"/>
                </a:lnTo>
                <a:lnTo>
                  <a:pt x="84378" y="42189"/>
                </a:lnTo>
                <a:lnTo>
                  <a:pt x="81063" y="25765"/>
                </a:lnTo>
                <a:lnTo>
                  <a:pt x="72023" y="12355"/>
                </a:lnTo>
                <a:lnTo>
                  <a:pt x="58613" y="3314"/>
                </a:lnTo>
                <a:lnTo>
                  <a:pt x="42189" y="0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89" name="object 93"/>
          <p:cNvSpPr/>
          <p:nvPr/>
        </p:nvSpPr>
        <p:spPr>
          <a:xfrm>
            <a:off x="3800000" y="6017443"/>
            <a:ext cx="132715" cy="275590"/>
          </a:xfrm>
          <a:custGeom>
            <a:avLst/>
            <a:gdLst/>
            <a:ahLst/>
            <a:cxnLst/>
            <a:rect l="l" t="t" r="r" b="b"/>
            <a:pathLst>
              <a:path w="132714" h="275589">
                <a:moveTo>
                  <a:pt x="0" y="0"/>
                </a:moveTo>
                <a:lnTo>
                  <a:pt x="132283" y="0"/>
                </a:lnTo>
                <a:lnTo>
                  <a:pt x="132283" y="275285"/>
                </a:lnTo>
                <a:lnTo>
                  <a:pt x="0" y="275285"/>
                </a:lnTo>
                <a:lnTo>
                  <a:pt x="0" y="0"/>
                </a:lnTo>
                <a:close/>
              </a:path>
            </a:pathLst>
          </a:custGeom>
          <a:solidFill>
            <a:srgbClr val="066AB4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90" name="object 94"/>
          <p:cNvSpPr/>
          <p:nvPr/>
        </p:nvSpPr>
        <p:spPr>
          <a:xfrm>
            <a:off x="2135792" y="6292729"/>
            <a:ext cx="2526030" cy="0"/>
          </a:xfrm>
          <a:custGeom>
            <a:avLst/>
            <a:gdLst/>
            <a:ahLst/>
            <a:cxnLst/>
            <a:rect l="l" t="t" r="r" b="b"/>
            <a:pathLst>
              <a:path w="2526029">
                <a:moveTo>
                  <a:pt x="0" y="0"/>
                </a:moveTo>
                <a:lnTo>
                  <a:pt x="2525649" y="0"/>
                </a:lnTo>
              </a:path>
            </a:pathLst>
          </a:custGeom>
          <a:ln w="5448">
            <a:solidFill>
              <a:srgbClr val="59595C"/>
            </a:solidFill>
          </a:ln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95" name="object 73"/>
          <p:cNvSpPr/>
          <p:nvPr/>
        </p:nvSpPr>
        <p:spPr>
          <a:xfrm>
            <a:off x="3031814" y="6106762"/>
            <a:ext cx="132715" cy="186449"/>
          </a:xfrm>
          <a:custGeom>
            <a:avLst/>
            <a:gdLst/>
            <a:ahLst/>
            <a:cxnLst/>
            <a:rect l="l" t="t" r="r" b="b"/>
            <a:pathLst>
              <a:path w="132714" h="154939">
                <a:moveTo>
                  <a:pt x="0" y="0"/>
                </a:moveTo>
                <a:lnTo>
                  <a:pt x="132283" y="0"/>
                </a:lnTo>
                <a:lnTo>
                  <a:pt x="132283" y="154343"/>
                </a:lnTo>
                <a:lnTo>
                  <a:pt x="0" y="154343"/>
                </a:lnTo>
                <a:lnTo>
                  <a:pt x="0" y="0"/>
                </a:lnTo>
                <a:close/>
              </a:path>
            </a:pathLst>
          </a:custGeom>
          <a:solidFill>
            <a:srgbClr val="67308F"/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77252" y="5464822"/>
            <a:ext cx="434362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898525" algn="l"/>
              </a:tabLst>
            </a:pPr>
            <a:r>
              <a:rPr lang="ru-RU" sz="1800" i="1" dirty="0" smtClean="0">
                <a:solidFill>
                  <a:srgbClr val="59595C"/>
                </a:solidFill>
                <a:latin typeface="Fedra Sans Alt Pro Normal"/>
                <a:cs typeface="Calibri"/>
              </a:rPr>
              <a:t>25</a:t>
            </a:r>
            <a:r>
              <a:rPr lang="ru-RU" sz="1800" i="1" dirty="0">
                <a:solidFill>
                  <a:srgbClr val="59595C"/>
                </a:solidFill>
                <a:latin typeface="Fedra Sans Alt Pro Normal"/>
                <a:cs typeface="Calibri"/>
              </a:rPr>
              <a:t>% от кадастровой стоимости - </a:t>
            </a:r>
            <a:r>
              <a:rPr lang="ru-RU" sz="1800" i="1" dirty="0" smtClean="0">
                <a:solidFill>
                  <a:srgbClr val="59595C"/>
                </a:solidFill>
                <a:latin typeface="Fedra Sans Alt Pro Normal"/>
                <a:cs typeface="Calibri"/>
              </a:rPr>
              <a:t>стоимость выкупа земельного участка.</a:t>
            </a:r>
            <a:endParaRPr lang="ru-RU" sz="1800" i="1" dirty="0">
              <a:solidFill>
                <a:srgbClr val="59595C"/>
              </a:solidFill>
              <a:latin typeface="Fedra Sans Alt Pro Norm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4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head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0688638" cy="1499091"/>
          </a:xfrm>
          <a:prstGeom prst="rect">
            <a:avLst/>
          </a:prstGeom>
        </p:spPr>
      </p:pic>
      <p:sp>
        <p:nvSpPr>
          <p:cNvPr id="5" name="object 4"/>
          <p:cNvSpPr txBox="1">
            <a:spLocks noGrp="1"/>
          </p:cNvSpPr>
          <p:nvPr>
            <p:ph type="title"/>
          </p:nvPr>
        </p:nvSpPr>
        <p:spPr>
          <a:xfrm>
            <a:off x="405965" y="466690"/>
            <a:ext cx="988146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ru-RU" sz="3000" dirty="0" smtClean="0">
                <a:solidFill>
                  <a:srgbClr val="FFFFFF"/>
                </a:solidFill>
                <a:latin typeface="Fedra Sans Pro Bold" panose="020B0804040000020004" pitchFamily="34" charset="0"/>
              </a:rPr>
              <a:t>Показатели эффективности</a:t>
            </a:r>
            <a:endParaRPr sz="3000" dirty="0">
              <a:solidFill>
                <a:srgbClr val="FFFFFF"/>
              </a:solidFill>
              <a:latin typeface="Fedra Sans Pro Bold" panose="020B0804040000020004" pitchFamily="34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400428" y="206743"/>
            <a:ext cx="114918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Fedra Sans Pro Book" panose="020B0504040000020004" pitchFamily="34" charset="0"/>
                <a:cs typeface="Cambria"/>
              </a:rPr>
              <a:t>Работа ОЭЗ</a:t>
            </a:r>
            <a:endParaRPr sz="1000" dirty="0">
              <a:latin typeface="Fedra Sans Pro Book" panose="020B0504040000020004" pitchFamily="34" charset="0"/>
              <a:cs typeface="Cambria"/>
            </a:endParaRPr>
          </a:p>
        </p:txBody>
      </p:sp>
      <p:sp>
        <p:nvSpPr>
          <p:cNvPr id="51" name="Содержимое 3"/>
          <p:cNvSpPr txBox="1">
            <a:spLocks/>
          </p:cNvSpPr>
          <p:nvPr/>
        </p:nvSpPr>
        <p:spPr>
          <a:xfrm>
            <a:off x="400428" y="1391907"/>
            <a:ext cx="9335194" cy="59606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-180975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0975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4375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tabLst>
                <a:tab pos="1162050" algn="l"/>
              </a:tabLs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5350" indent="-180975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521309" fontAlgn="auto">
              <a:spcBef>
                <a:spcPts val="0"/>
              </a:spcBef>
              <a:spcAft>
                <a:spcPts val="300"/>
              </a:spcAft>
              <a:buClrTx/>
              <a:buSzTx/>
              <a:buNone/>
              <a:tabLst/>
              <a:defRPr/>
            </a:pPr>
            <a:r>
              <a:rPr lang="ru-RU" sz="24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Инвестиции 4</a:t>
            </a:r>
            <a:r>
              <a:rPr lang="en-US" sz="24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2</a:t>
            </a:r>
            <a:r>
              <a:rPr lang="ru-RU" sz="24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 резидентов:</a:t>
            </a:r>
          </a:p>
          <a:p>
            <a:pPr marL="0" lvl="0" indent="0" defTabSz="521309">
              <a:spcAft>
                <a:spcPts val="300"/>
              </a:spcAft>
              <a:buNone/>
              <a:defRPr/>
            </a:pPr>
            <a:r>
              <a:rPr lang="en-US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38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,</a:t>
            </a:r>
            <a:r>
              <a:rPr lang="en-US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07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 </a:t>
            </a:r>
            <a:r>
              <a:rPr lang="ru-RU" sz="24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млрд руб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. - общие</a:t>
            </a:r>
            <a:r>
              <a:rPr lang="ru-RU" sz="24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, заявленные в бизнес 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планах;</a:t>
            </a:r>
          </a:p>
          <a:p>
            <a:pPr marL="0" lvl="0" indent="0" defTabSz="521309">
              <a:spcAft>
                <a:spcPts val="300"/>
              </a:spcAft>
              <a:buNone/>
              <a:defRPr/>
            </a:pP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25,</a:t>
            </a:r>
            <a:r>
              <a:rPr lang="en-US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5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3 </a:t>
            </a:r>
            <a:r>
              <a:rPr lang="ru-RU" sz="24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млрд руб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. - осуществленные</a:t>
            </a:r>
            <a:r>
              <a:rPr lang="ru-RU" sz="24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 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(</a:t>
            </a:r>
            <a:r>
              <a:rPr lang="en-US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6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7</a:t>
            </a:r>
            <a:r>
              <a:rPr lang="en-US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 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% от заявленных).</a:t>
            </a:r>
          </a:p>
          <a:p>
            <a:pPr marL="0" marR="0" lvl="0" indent="0" defTabSz="521309" fontAlgn="auto">
              <a:spcBef>
                <a:spcPts val="0"/>
              </a:spcBef>
              <a:spcAft>
                <a:spcPts val="300"/>
              </a:spcAft>
              <a:buClrTx/>
              <a:buSzTx/>
              <a:buNone/>
              <a:tabLst/>
              <a:defRPr/>
            </a:pPr>
            <a:endParaRPr lang="en-US" sz="2400" dirty="0" smtClean="0">
              <a:solidFill>
                <a:srgbClr val="066AB4"/>
              </a:solidFill>
              <a:latin typeface="Fedra Sans Pro Bold"/>
              <a:cs typeface="Fedra Sans Pro Bold"/>
            </a:endParaRPr>
          </a:p>
          <a:p>
            <a:pPr marL="0" marR="0" lvl="0" indent="0" defTabSz="521309" fontAlgn="auto">
              <a:spcBef>
                <a:spcPts val="0"/>
              </a:spcBef>
              <a:spcAft>
                <a:spcPts val="300"/>
              </a:spcAft>
              <a:buClrTx/>
              <a:buSzTx/>
              <a:buNone/>
              <a:tabLst/>
              <a:defRPr/>
            </a:pPr>
            <a:r>
              <a:rPr lang="ru-RU" sz="24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Рабочие места:</a:t>
            </a:r>
          </a:p>
          <a:p>
            <a:pPr marL="0" indent="0" defTabSz="521309">
              <a:spcAft>
                <a:spcPts val="300"/>
              </a:spcAft>
              <a:buNone/>
              <a:defRPr/>
            </a:pPr>
            <a:r>
              <a:rPr lang="en-US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8 287 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ед. – заявленные в бизнес-планах;</a:t>
            </a:r>
          </a:p>
          <a:p>
            <a:pPr marL="0" lvl="0" indent="0" defTabSz="521309">
              <a:spcAft>
                <a:spcPts val="300"/>
              </a:spcAft>
              <a:buNone/>
              <a:defRPr/>
            </a:pP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2 452 ед</a:t>
            </a:r>
            <a:r>
              <a:rPr lang="ru-RU" sz="24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. 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– созданные.</a:t>
            </a:r>
            <a:endParaRPr lang="ru-RU" sz="2400" dirty="0">
              <a:solidFill>
                <a:srgbClr val="67308F"/>
              </a:solidFill>
              <a:latin typeface="Fedra Sans Pro Normal" panose="020B0504040000020004" pitchFamily="34" charset="0"/>
              <a:cs typeface="Calibri"/>
            </a:endParaRPr>
          </a:p>
          <a:p>
            <a:pPr marL="0" indent="0" defTabSz="521309">
              <a:spcAft>
                <a:spcPts val="300"/>
              </a:spcAft>
              <a:buNone/>
              <a:defRPr/>
            </a:pPr>
            <a:endParaRPr lang="en-US" sz="2400" dirty="0" smtClean="0">
              <a:solidFill>
                <a:srgbClr val="066AB4"/>
              </a:solidFill>
              <a:latin typeface="Fedra Sans Pro Bold"/>
              <a:cs typeface="Fedra Sans Pro Bold"/>
            </a:endParaRPr>
          </a:p>
          <a:p>
            <a:pPr marL="0" indent="0" defTabSz="521309">
              <a:spcAft>
                <a:spcPts val="300"/>
              </a:spcAft>
              <a:buNone/>
              <a:defRPr/>
            </a:pPr>
            <a:r>
              <a:rPr lang="ru-RU" sz="24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Выручка</a:t>
            </a:r>
            <a:r>
              <a:rPr lang="ru-RU" sz="2400" dirty="0">
                <a:solidFill>
                  <a:srgbClr val="066AB4"/>
                </a:solidFill>
                <a:latin typeface="Fedra Sans Pro Bold"/>
                <a:cs typeface="Fedra Sans Pro Bold"/>
              </a:rPr>
              <a:t>, полученная резидентами:</a:t>
            </a:r>
          </a:p>
          <a:p>
            <a:pPr marL="0" indent="0" defTabSz="521309">
              <a:spcAft>
                <a:spcPts val="300"/>
              </a:spcAft>
              <a:buNone/>
            </a:pPr>
            <a:r>
              <a:rPr lang="ru-RU" sz="24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 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27,94 млрд руб.</a:t>
            </a:r>
          </a:p>
          <a:p>
            <a:pPr marL="0" marR="0" lvl="0" indent="0" defTabSz="521309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dirty="0" smtClean="0">
              <a:solidFill>
                <a:srgbClr val="066AB4"/>
              </a:solidFill>
              <a:latin typeface="Fedra Sans Pro Bold"/>
              <a:cs typeface="Fedra Sans Pro Bold"/>
            </a:endParaRPr>
          </a:p>
          <a:p>
            <a:pPr marL="0" marR="0" lvl="0" indent="0" defTabSz="521309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24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Уплаченные </a:t>
            </a:r>
            <a:r>
              <a:rPr lang="ru-RU" sz="2400" dirty="0">
                <a:solidFill>
                  <a:srgbClr val="066AB4"/>
                </a:solidFill>
                <a:latin typeface="Fedra Sans Pro Bold"/>
                <a:cs typeface="Fedra Sans Pro Bold"/>
              </a:rPr>
              <a:t>резидентами </a:t>
            </a:r>
            <a:r>
              <a:rPr lang="ru-RU" sz="2400" dirty="0" smtClean="0">
                <a:solidFill>
                  <a:srgbClr val="066AB4"/>
                </a:solidFill>
                <a:latin typeface="Fedra Sans Pro Bold"/>
                <a:cs typeface="Fedra Sans Pro Bold"/>
              </a:rPr>
              <a:t>налоги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: </a:t>
            </a:r>
            <a:r>
              <a:rPr lang="ru-RU" sz="24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/>
            </a:r>
            <a:br>
              <a:rPr lang="ru-RU" sz="24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</a:b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7,5 </a:t>
            </a:r>
            <a:r>
              <a:rPr lang="ru-RU" sz="24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млрд руб., в том 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числе:</a:t>
            </a:r>
          </a:p>
          <a:p>
            <a:pPr marL="0" marR="0" lvl="0" indent="0" defTabSz="521309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3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,5 </a:t>
            </a:r>
            <a:r>
              <a:rPr lang="ru-RU" sz="24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млрд руб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. - в </a:t>
            </a:r>
            <a:r>
              <a:rPr lang="ru-RU" sz="24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федеральный 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бюджет;</a:t>
            </a:r>
          </a:p>
          <a:p>
            <a:pPr marL="0" indent="0" defTabSz="521309">
              <a:buNone/>
              <a:defRPr/>
            </a:pP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3,2 </a:t>
            </a:r>
            <a:r>
              <a:rPr lang="ru-RU" sz="24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млрд руб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. - в </a:t>
            </a:r>
            <a:r>
              <a:rPr lang="ru-RU" sz="2400" dirty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бюджет </a:t>
            </a:r>
            <a:r>
              <a:rPr lang="ru-RU" sz="2400" dirty="0" smtClean="0">
                <a:solidFill>
                  <a:srgbClr val="67308F"/>
                </a:solidFill>
                <a:latin typeface="Fedra Sans Pro Normal" panose="020B0504040000020004" pitchFamily="34" charset="0"/>
                <a:cs typeface="Calibri"/>
              </a:rPr>
              <a:t>Санкт-Петербурга.</a:t>
            </a:r>
            <a:endParaRPr lang="ru-RU" sz="2400" dirty="0">
              <a:solidFill>
                <a:srgbClr val="67308F"/>
              </a:solidFill>
              <a:latin typeface="Fedra Sans Pro Normal" panose="020B05040400000200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Важная.thmx</Template>
  <TotalTime>1093</TotalTime>
  <Words>1112</Words>
  <Application>Microsoft Office PowerPoint</Application>
  <PresentationFormat>Произвольный</PresentationFormat>
  <Paragraphs>358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Calibri</vt:lpstr>
      <vt:lpstr>Cambria</vt:lpstr>
      <vt:lpstr>Fedra Sans Alt Pro Normal</vt:lpstr>
      <vt:lpstr>Fedra Sans Pro Bold</vt:lpstr>
      <vt:lpstr>Fedra Sans Pro Book</vt:lpstr>
      <vt:lpstr>Fedra Sans Pro Medium</vt:lpstr>
      <vt:lpstr>Fedra Sans Pro Normal</vt:lpstr>
      <vt:lpstr>Fedra Sans Pro Normal Italic</vt:lpstr>
      <vt:lpstr>Fedra Sans Pro Normal Normal</vt:lpstr>
      <vt:lpstr>Times New Roman</vt:lpstr>
      <vt:lpstr>Тема Office</vt:lpstr>
      <vt:lpstr>Презентация PowerPoint</vt:lpstr>
      <vt:lpstr>География присутствия</vt:lpstr>
      <vt:lpstr>Преимущества для инвесторов</vt:lpstr>
      <vt:lpstr>ОЭЗ в Санкт-Петербурге</vt:lpstr>
      <vt:lpstr>ОЭЗ в Санкт-Петербурге</vt:lpstr>
      <vt:lpstr>Преимущества ОЭЗ: налоговый режим</vt:lpstr>
      <vt:lpstr>Преимущества ОЭЗ: таможенный режим</vt:lpstr>
      <vt:lpstr>Предоставление земельного участка</vt:lpstr>
      <vt:lpstr>Показатели эффективности</vt:lpstr>
      <vt:lpstr>Предоставление статуса резидента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Hope</dc:creator>
  <cp:lastModifiedBy>Рябинина Анастасия Владимировна</cp:lastModifiedBy>
  <cp:revision>154</cp:revision>
  <cp:lastPrinted>2017-02-07T06:41:48Z</cp:lastPrinted>
  <dcterms:created xsi:type="dcterms:W3CDTF">2016-01-15T07:01:45Z</dcterms:created>
  <dcterms:modified xsi:type="dcterms:W3CDTF">2017-07-19T07:00:45Z</dcterms:modified>
</cp:coreProperties>
</file>